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68" r:id="rId3"/>
    <p:sldId id="257" r:id="rId4"/>
    <p:sldId id="259" r:id="rId5"/>
    <p:sldId id="260" r:id="rId6"/>
    <p:sldId id="276" r:id="rId7"/>
    <p:sldId id="277" r:id="rId8"/>
    <p:sldId id="284" r:id="rId9"/>
    <p:sldId id="285" r:id="rId10"/>
    <p:sldId id="289" r:id="rId11"/>
    <p:sldId id="279" r:id="rId12"/>
    <p:sldId id="280" r:id="rId13"/>
    <p:sldId id="282" r:id="rId14"/>
    <p:sldId id="283" r:id="rId15"/>
    <p:sldId id="286" r:id="rId16"/>
    <p:sldId id="287" r:id="rId17"/>
    <p:sldId id="288"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3" r:id="rId31"/>
    <p:sldId id="302" r:id="rId32"/>
    <p:sldId id="304" r:id="rId33"/>
    <p:sldId id="305" r:id="rId34"/>
    <p:sldId id="306" r:id="rId35"/>
    <p:sldId id="307" r:id="rId36"/>
    <p:sldId id="308" r:id="rId37"/>
    <p:sldId id="265" r:id="rId38"/>
  </p:sldIdLst>
  <p:sldSz cx="12192000" cy="6858000"/>
  <p:notesSz cx="6858000" cy="9144000"/>
  <p:embeddedFontLst>
    <p:embeddedFont>
      <p:font typeface="Fira Sans Medium" panose="020B0603050000020004" pitchFamily="34" charset="0"/>
      <p:regular r:id="rId39"/>
      <p:italic r:id="rId40"/>
    </p:embeddedFont>
    <p:embeddedFont>
      <p:font typeface="Roboto" panose="02000000000000000000" pitchFamily="2" charset="0"/>
      <p:regular r:id="rId41"/>
      <p:bold r:id="rId42"/>
      <p:italic r:id="rId43"/>
      <p:boldItalic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y Name, Brand Logo, Brand Site" id="{E2FFEDE0-747A-4E6D-B09A-D8DBAA0ED6D9}">
          <p14:sldIdLst>
            <p14:sldId id="256"/>
          </p14:sldIdLst>
        </p14:section>
        <p14:section name="Contents" id="{8EF2C361-854F-4EFA-966C-AFA25D2AD0D5}">
          <p14:sldIdLst>
            <p14:sldId id="268"/>
          </p14:sldIdLst>
        </p14:section>
        <p14:section name="Brand Introduction" id="{9FC7225C-E64B-4062-8A29-2ADFACA3C4FB}">
          <p14:sldIdLst>
            <p14:sldId id="257"/>
          </p14:sldIdLst>
        </p14:section>
        <p14:section name="Competitor Research" id="{CCC7C84C-FD17-4190-A7F9-87AAC4CE7869}">
          <p14:sldIdLst>
            <p14:sldId id="259"/>
          </p14:sldIdLst>
        </p14:section>
        <p14:section name="SWOT Analysis" id="{66FE4442-5323-4A0B-AF4F-13C4F8205F1B}">
          <p14:sldIdLst>
            <p14:sldId id="260"/>
            <p14:sldId id="276"/>
          </p14:sldIdLst>
        </p14:section>
        <p14:section name="Brand Identity" id="{0523B9AD-F43A-46B3-AA2F-CDFDF6BBCBED}">
          <p14:sldIdLst>
            <p14:sldId id="277"/>
            <p14:sldId id="284"/>
            <p14:sldId id="285"/>
          </p14:sldIdLst>
        </p14:section>
        <p14:section name="Social Media Setup" id="{24F53D38-536F-4861-AE53-D28A321FD700}">
          <p14:sldIdLst>
            <p14:sldId id="289"/>
          </p14:sldIdLst>
        </p14:section>
        <p14:section name="Organic Marketing" id="{B04B22B8-FA1F-4B27-A64A-E52A08D73A7E}">
          <p14:sldIdLst>
            <p14:sldId id="279"/>
            <p14:sldId id="280"/>
          </p14:sldIdLst>
        </p14:section>
        <p14:section name="Content Optimization" id="{0681860D-1DA3-4DA3-B4EC-2E0B2DE3D4B5}">
          <p14:sldIdLst>
            <p14:sldId id="282"/>
            <p14:sldId id="283"/>
          </p14:sldIdLst>
        </p14:section>
        <p14:section name="On-Page SEO" id="{31C594FD-5880-459F-8512-FE185229BCD4}">
          <p14:sldIdLst>
            <p14:sldId id="286"/>
            <p14:sldId id="287"/>
            <p14:sldId id="288"/>
          </p14:sldIdLst>
        </p14:section>
        <p14:section name="Off-Page SEO" id="{51E07657-E7C4-4BAB-98F1-52C78EF4938C}">
          <p14:sldIdLst>
            <p14:sldId id="290"/>
          </p14:sldIdLst>
        </p14:section>
        <p14:section name="Funnel Creation" id="{30D5240E-EC70-451F-98BA-A284117BA888}">
          <p14:sldIdLst>
            <p14:sldId id="291"/>
          </p14:sldIdLst>
        </p14:section>
        <p14:section name="Paid Marketing Strategy" id="{2E098D1B-082E-4FAE-895F-EBA8E8F36833}">
          <p14:sldIdLst>
            <p14:sldId id="292"/>
            <p14:sldId id="293"/>
            <p14:sldId id="294"/>
            <p14:sldId id="295"/>
            <p14:sldId id="296"/>
            <p14:sldId id="297"/>
            <p14:sldId id="298"/>
            <p14:sldId id="299"/>
            <p14:sldId id="300"/>
            <p14:sldId id="301"/>
            <p14:sldId id="303"/>
            <p14:sldId id="302"/>
          </p14:sldIdLst>
        </p14:section>
        <p14:section name="Engagement Strategies" id="{2430B944-419B-40B3-A91E-5E980D60E528}">
          <p14:sldIdLst>
            <p14:sldId id="304"/>
            <p14:sldId id="305"/>
            <p14:sldId id="306"/>
            <p14:sldId id="307"/>
          </p14:sldIdLst>
        </p14:section>
        <p14:section name="Digital Marketing &amp; AI Tools" id="{C6A66775-34BC-4E3E-8AB3-75679251BACD}">
          <p14:sldIdLst>
            <p14:sldId id="308"/>
            <p14:sldId id="265"/>
          </p14:sldIdLst>
        </p14:section>
      </p14:sectionLst>
    </p:ext>
    <p:ext uri="{EFAFB233-063F-42B5-8137-9DF3F51BA10A}">
      <p15:sldGuideLst xmlns:p15="http://schemas.microsoft.com/office/powerpoint/2012/main">
        <p15:guide id="1" orient="horz" pos="2137" userDrawn="1">
          <p15:clr>
            <a:srgbClr val="A4A3A4"/>
          </p15:clr>
        </p15:guide>
        <p15:guide id="2" pos="3840" userDrawn="1">
          <p15:clr>
            <a:srgbClr val="A4A3A4"/>
          </p15:clr>
        </p15:guide>
        <p15:guide id="3" pos="415" userDrawn="1">
          <p15:clr>
            <a:srgbClr val="A4A3A4"/>
          </p15:clr>
        </p15:guide>
        <p15:guide id="4" pos="7242" userDrawn="1">
          <p15:clr>
            <a:srgbClr val="A4A3A4"/>
          </p15:clr>
        </p15:guide>
        <p15:guide id="5" orient="horz" pos="300" userDrawn="1">
          <p15:clr>
            <a:srgbClr val="A4A3A4"/>
          </p15:clr>
        </p15:guide>
        <p15:guide id="6" orient="horz" pos="4020" userDrawn="1">
          <p15:clr>
            <a:srgbClr val="A4A3A4"/>
          </p15:clr>
        </p15:guide>
        <p15:guide id="7" pos="5768" userDrawn="1">
          <p15:clr>
            <a:srgbClr val="A4A3A4"/>
          </p15:clr>
        </p15:guide>
        <p15:guide id="8" orient="horz" pos="24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00674B"/>
    <a:srgbClr val="00AAE1"/>
    <a:srgbClr val="131921"/>
    <a:srgbClr val="D9D9D9"/>
    <a:srgbClr val="232F3E"/>
    <a:srgbClr val="FFA542"/>
    <a:srgbClr val="181717"/>
    <a:srgbClr val="E15436"/>
    <a:srgbClr val="05A0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72" autoAdjust="0"/>
    <p:restoredTop sz="96283" autoAdjust="0"/>
  </p:normalViewPr>
  <p:slideViewPr>
    <p:cSldViewPr snapToGrid="0" showGuides="1">
      <p:cViewPr varScale="1">
        <p:scale>
          <a:sx n="80" d="100"/>
          <a:sy n="80" d="100"/>
        </p:scale>
        <p:origin x="806" y="58"/>
      </p:cViewPr>
      <p:guideLst>
        <p:guide orient="horz" pos="2137"/>
        <p:guide pos="3840"/>
        <p:guide pos="415"/>
        <p:guide pos="7242"/>
        <p:guide orient="horz" pos="300"/>
        <p:guide orient="horz" pos="4020"/>
        <p:guide pos="5768"/>
        <p:guide orient="horz" pos="2432"/>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3.fntdata"/></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57943C-024A-4E4C-89A5-7DD2B2B67113}" type="doc">
      <dgm:prSet loTypeId="urn:microsoft.com/office/officeart/2005/8/layout/pyramid3" loCatId="pyramid" qsTypeId="urn:microsoft.com/office/officeart/2005/8/quickstyle/3d2" qsCatId="3D" csTypeId="urn:microsoft.com/office/officeart/2005/8/colors/colorful1" csCatId="colorful" phldr="1"/>
      <dgm:spPr/>
      <dgm:t>
        <a:bodyPr/>
        <a:lstStyle/>
        <a:p>
          <a:endParaRPr lang="en-IN"/>
        </a:p>
      </dgm:t>
    </dgm:pt>
    <dgm:pt modelId="{1E68E0AD-5059-489F-B9F1-29F74FE361F6}">
      <dgm:prSet phldrT="[Text]" phldr="0" custT="1"/>
      <dgm:spPr/>
      <dgm:t>
        <a:bodyPr/>
        <a:lstStyle/>
        <a:p>
          <a:r>
            <a:rPr lang="en-US" sz="6000" dirty="0"/>
            <a:t>Awareness</a:t>
          </a:r>
          <a:endParaRPr lang="en-IN" sz="6000" dirty="0"/>
        </a:p>
      </dgm:t>
    </dgm:pt>
    <dgm:pt modelId="{24354644-BEBF-4347-825A-152770EDB1E4}" type="parTrans" cxnId="{9C006F93-3C73-4AE9-A6CD-7158F0E9DEA1}">
      <dgm:prSet/>
      <dgm:spPr/>
      <dgm:t>
        <a:bodyPr/>
        <a:lstStyle/>
        <a:p>
          <a:endParaRPr lang="en-IN"/>
        </a:p>
      </dgm:t>
    </dgm:pt>
    <dgm:pt modelId="{624435A5-BC81-4F3E-9AB7-4614FE122CE7}" type="sibTrans" cxnId="{9C006F93-3C73-4AE9-A6CD-7158F0E9DEA1}">
      <dgm:prSet/>
      <dgm:spPr/>
      <dgm:t>
        <a:bodyPr/>
        <a:lstStyle/>
        <a:p>
          <a:endParaRPr lang="en-IN"/>
        </a:p>
      </dgm:t>
    </dgm:pt>
    <dgm:pt modelId="{33425661-0F44-4BB0-9750-ED659B25B294}">
      <dgm:prSet phldrT="[Text]" phldr="0" custT="1"/>
      <dgm:spPr/>
      <dgm:t>
        <a:bodyPr/>
        <a:lstStyle/>
        <a:p>
          <a:r>
            <a:rPr lang="en-US" sz="5400" dirty="0"/>
            <a:t>Interest</a:t>
          </a:r>
          <a:endParaRPr lang="en-IN" sz="5400" dirty="0"/>
        </a:p>
      </dgm:t>
    </dgm:pt>
    <dgm:pt modelId="{98DC1606-48B1-4EE1-88E4-6537B23E1669}" type="parTrans" cxnId="{F09E6914-1C78-49A7-8A54-6E8ECB8B3861}">
      <dgm:prSet/>
      <dgm:spPr/>
      <dgm:t>
        <a:bodyPr/>
        <a:lstStyle/>
        <a:p>
          <a:endParaRPr lang="en-IN"/>
        </a:p>
      </dgm:t>
    </dgm:pt>
    <dgm:pt modelId="{5CD07B99-8F0C-4529-92DC-8ECB85293D71}" type="sibTrans" cxnId="{F09E6914-1C78-49A7-8A54-6E8ECB8B3861}">
      <dgm:prSet/>
      <dgm:spPr/>
      <dgm:t>
        <a:bodyPr/>
        <a:lstStyle/>
        <a:p>
          <a:endParaRPr lang="en-IN"/>
        </a:p>
      </dgm:t>
    </dgm:pt>
    <dgm:pt modelId="{0EDE3CDA-9892-416F-8863-E58432918B92}">
      <dgm:prSet phldrT="[Text]" phldr="0" custT="1"/>
      <dgm:spPr/>
      <dgm:t>
        <a:bodyPr/>
        <a:lstStyle/>
        <a:p>
          <a:r>
            <a:rPr lang="en-US" sz="4000" dirty="0"/>
            <a:t>Action</a:t>
          </a:r>
          <a:endParaRPr lang="en-IN" sz="4000" dirty="0"/>
        </a:p>
      </dgm:t>
    </dgm:pt>
    <dgm:pt modelId="{D25170BD-6450-4B1A-B970-A3BA749E423F}" type="parTrans" cxnId="{C42A9DC2-4AD8-46B8-98A9-5E1CF0737334}">
      <dgm:prSet/>
      <dgm:spPr/>
      <dgm:t>
        <a:bodyPr/>
        <a:lstStyle/>
        <a:p>
          <a:endParaRPr lang="en-IN"/>
        </a:p>
      </dgm:t>
    </dgm:pt>
    <dgm:pt modelId="{3B310BBF-8E2D-452D-A585-A1C742E35374}" type="sibTrans" cxnId="{C42A9DC2-4AD8-46B8-98A9-5E1CF0737334}">
      <dgm:prSet/>
      <dgm:spPr/>
      <dgm:t>
        <a:bodyPr/>
        <a:lstStyle/>
        <a:p>
          <a:endParaRPr lang="en-IN"/>
        </a:p>
      </dgm:t>
    </dgm:pt>
    <dgm:pt modelId="{4EC73BBE-261C-46AE-B624-4A146B2B3D74}">
      <dgm:prSet phldrT="[Text]" phldr="0" custT="1"/>
      <dgm:spPr/>
      <dgm:t>
        <a:bodyPr/>
        <a:lstStyle/>
        <a:p>
          <a:r>
            <a:rPr lang="en-US" sz="4400" dirty="0"/>
            <a:t>Desire</a:t>
          </a:r>
          <a:endParaRPr lang="en-IN" sz="4400" dirty="0"/>
        </a:p>
      </dgm:t>
    </dgm:pt>
    <dgm:pt modelId="{BEA21925-10E8-4967-BFA3-702DA744C158}" type="parTrans" cxnId="{B6198EE5-0FF0-4FB9-84EC-B0780D0F5FB0}">
      <dgm:prSet/>
      <dgm:spPr/>
      <dgm:t>
        <a:bodyPr/>
        <a:lstStyle/>
        <a:p>
          <a:endParaRPr lang="en-IN"/>
        </a:p>
      </dgm:t>
    </dgm:pt>
    <dgm:pt modelId="{B24D73D8-45F4-40C5-A93C-690AF6817B36}" type="sibTrans" cxnId="{B6198EE5-0FF0-4FB9-84EC-B0780D0F5FB0}">
      <dgm:prSet/>
      <dgm:spPr/>
      <dgm:t>
        <a:bodyPr/>
        <a:lstStyle/>
        <a:p>
          <a:endParaRPr lang="en-IN"/>
        </a:p>
      </dgm:t>
    </dgm:pt>
    <dgm:pt modelId="{3570F830-B06A-4AC7-AB9D-1BAAB904B28A}" type="pres">
      <dgm:prSet presAssocID="{6457943C-024A-4E4C-89A5-7DD2B2B67113}" presName="Name0" presStyleCnt="0">
        <dgm:presLayoutVars>
          <dgm:dir/>
          <dgm:animLvl val="lvl"/>
          <dgm:resizeHandles val="exact"/>
        </dgm:presLayoutVars>
      </dgm:prSet>
      <dgm:spPr/>
    </dgm:pt>
    <dgm:pt modelId="{55965728-703D-4712-B56B-F3A559FEA321}" type="pres">
      <dgm:prSet presAssocID="{1E68E0AD-5059-489F-B9F1-29F74FE361F6}" presName="Name8" presStyleCnt="0"/>
      <dgm:spPr/>
    </dgm:pt>
    <dgm:pt modelId="{761C75BC-1A34-42D5-B17D-B45C733AFAE1}" type="pres">
      <dgm:prSet presAssocID="{1E68E0AD-5059-489F-B9F1-29F74FE361F6}" presName="level" presStyleLbl="node1" presStyleIdx="0" presStyleCnt="4">
        <dgm:presLayoutVars>
          <dgm:chMax val="1"/>
          <dgm:bulletEnabled val="1"/>
        </dgm:presLayoutVars>
      </dgm:prSet>
      <dgm:spPr/>
    </dgm:pt>
    <dgm:pt modelId="{46D43B65-D87E-4043-A522-E57E6DB04EB7}" type="pres">
      <dgm:prSet presAssocID="{1E68E0AD-5059-489F-B9F1-29F74FE361F6}" presName="levelTx" presStyleLbl="revTx" presStyleIdx="0" presStyleCnt="0">
        <dgm:presLayoutVars>
          <dgm:chMax val="1"/>
          <dgm:bulletEnabled val="1"/>
        </dgm:presLayoutVars>
      </dgm:prSet>
      <dgm:spPr/>
    </dgm:pt>
    <dgm:pt modelId="{5172F4BA-4196-4389-9F5E-5BA9325F6660}" type="pres">
      <dgm:prSet presAssocID="{33425661-0F44-4BB0-9750-ED659B25B294}" presName="Name8" presStyleCnt="0"/>
      <dgm:spPr/>
    </dgm:pt>
    <dgm:pt modelId="{E9A897EC-A258-4808-8B9F-2B8A1B51ECE0}" type="pres">
      <dgm:prSet presAssocID="{33425661-0F44-4BB0-9750-ED659B25B294}" presName="level" presStyleLbl="node1" presStyleIdx="1" presStyleCnt="4">
        <dgm:presLayoutVars>
          <dgm:chMax val="1"/>
          <dgm:bulletEnabled val="1"/>
        </dgm:presLayoutVars>
      </dgm:prSet>
      <dgm:spPr/>
    </dgm:pt>
    <dgm:pt modelId="{4BC7212A-EC03-4BC8-B795-0B89BFEF75D2}" type="pres">
      <dgm:prSet presAssocID="{33425661-0F44-4BB0-9750-ED659B25B294}" presName="levelTx" presStyleLbl="revTx" presStyleIdx="0" presStyleCnt="0">
        <dgm:presLayoutVars>
          <dgm:chMax val="1"/>
          <dgm:bulletEnabled val="1"/>
        </dgm:presLayoutVars>
      </dgm:prSet>
      <dgm:spPr/>
    </dgm:pt>
    <dgm:pt modelId="{738BF8E6-9AFE-47F4-9910-B752AE3F4D83}" type="pres">
      <dgm:prSet presAssocID="{4EC73BBE-261C-46AE-B624-4A146B2B3D74}" presName="Name8" presStyleCnt="0"/>
      <dgm:spPr/>
    </dgm:pt>
    <dgm:pt modelId="{B150E84E-4FFB-4350-8BC4-341CABF13767}" type="pres">
      <dgm:prSet presAssocID="{4EC73BBE-261C-46AE-B624-4A146B2B3D74}" presName="level" presStyleLbl="node1" presStyleIdx="2" presStyleCnt="4">
        <dgm:presLayoutVars>
          <dgm:chMax val="1"/>
          <dgm:bulletEnabled val="1"/>
        </dgm:presLayoutVars>
      </dgm:prSet>
      <dgm:spPr/>
    </dgm:pt>
    <dgm:pt modelId="{BDBA1672-C30C-4BB5-8D23-4DFBA30CA0AF}" type="pres">
      <dgm:prSet presAssocID="{4EC73BBE-261C-46AE-B624-4A146B2B3D74}" presName="levelTx" presStyleLbl="revTx" presStyleIdx="0" presStyleCnt="0">
        <dgm:presLayoutVars>
          <dgm:chMax val="1"/>
          <dgm:bulletEnabled val="1"/>
        </dgm:presLayoutVars>
      </dgm:prSet>
      <dgm:spPr/>
    </dgm:pt>
    <dgm:pt modelId="{997C196C-1CD9-45CF-984E-5C7FD86733EB}" type="pres">
      <dgm:prSet presAssocID="{0EDE3CDA-9892-416F-8863-E58432918B92}" presName="Name8" presStyleCnt="0"/>
      <dgm:spPr/>
    </dgm:pt>
    <dgm:pt modelId="{9A0DE5B8-B517-4A14-A221-BFDDB9145473}" type="pres">
      <dgm:prSet presAssocID="{0EDE3CDA-9892-416F-8863-E58432918B92}" presName="level" presStyleLbl="node1" presStyleIdx="3" presStyleCnt="4">
        <dgm:presLayoutVars>
          <dgm:chMax val="1"/>
          <dgm:bulletEnabled val="1"/>
        </dgm:presLayoutVars>
      </dgm:prSet>
      <dgm:spPr/>
    </dgm:pt>
    <dgm:pt modelId="{01175037-B46D-460D-BABA-54A7837F16A9}" type="pres">
      <dgm:prSet presAssocID="{0EDE3CDA-9892-416F-8863-E58432918B92}" presName="levelTx" presStyleLbl="revTx" presStyleIdx="0" presStyleCnt="0">
        <dgm:presLayoutVars>
          <dgm:chMax val="1"/>
          <dgm:bulletEnabled val="1"/>
        </dgm:presLayoutVars>
      </dgm:prSet>
      <dgm:spPr/>
    </dgm:pt>
  </dgm:ptLst>
  <dgm:cxnLst>
    <dgm:cxn modelId="{91CFA303-F67F-4C94-8FE1-61F1C7BD8BD9}" type="presOf" srcId="{33425661-0F44-4BB0-9750-ED659B25B294}" destId="{4BC7212A-EC03-4BC8-B795-0B89BFEF75D2}" srcOrd="1" destOrd="0" presId="urn:microsoft.com/office/officeart/2005/8/layout/pyramid3"/>
    <dgm:cxn modelId="{F09E6914-1C78-49A7-8A54-6E8ECB8B3861}" srcId="{6457943C-024A-4E4C-89A5-7DD2B2B67113}" destId="{33425661-0F44-4BB0-9750-ED659B25B294}" srcOrd="1" destOrd="0" parTransId="{98DC1606-48B1-4EE1-88E4-6537B23E1669}" sibTransId="{5CD07B99-8F0C-4529-92DC-8ECB85293D71}"/>
    <dgm:cxn modelId="{AAFD6B28-80AF-4166-8E17-38A4F36914EC}" type="presOf" srcId="{1E68E0AD-5059-489F-B9F1-29F74FE361F6}" destId="{46D43B65-D87E-4043-A522-E57E6DB04EB7}" srcOrd="1" destOrd="0" presId="urn:microsoft.com/office/officeart/2005/8/layout/pyramid3"/>
    <dgm:cxn modelId="{8407A22F-68DE-4631-9D12-33FCF02A05B7}" type="presOf" srcId="{1E68E0AD-5059-489F-B9F1-29F74FE361F6}" destId="{761C75BC-1A34-42D5-B17D-B45C733AFAE1}" srcOrd="0" destOrd="0" presId="urn:microsoft.com/office/officeart/2005/8/layout/pyramid3"/>
    <dgm:cxn modelId="{BBD4CF47-91F8-4014-869F-6F4C9E1FCB24}" type="presOf" srcId="{33425661-0F44-4BB0-9750-ED659B25B294}" destId="{E9A897EC-A258-4808-8B9F-2B8A1B51ECE0}" srcOrd="0" destOrd="0" presId="urn:microsoft.com/office/officeart/2005/8/layout/pyramid3"/>
    <dgm:cxn modelId="{76BB397E-F6A0-4D7D-8ACF-9779147EC4A9}" type="presOf" srcId="{6457943C-024A-4E4C-89A5-7DD2B2B67113}" destId="{3570F830-B06A-4AC7-AB9D-1BAAB904B28A}" srcOrd="0" destOrd="0" presId="urn:microsoft.com/office/officeart/2005/8/layout/pyramid3"/>
    <dgm:cxn modelId="{9C006F93-3C73-4AE9-A6CD-7158F0E9DEA1}" srcId="{6457943C-024A-4E4C-89A5-7DD2B2B67113}" destId="{1E68E0AD-5059-489F-B9F1-29F74FE361F6}" srcOrd="0" destOrd="0" parTransId="{24354644-BEBF-4347-825A-152770EDB1E4}" sibTransId="{624435A5-BC81-4F3E-9AB7-4614FE122CE7}"/>
    <dgm:cxn modelId="{7032539D-DF3E-42DD-BA74-FBEB585BD08E}" type="presOf" srcId="{0EDE3CDA-9892-416F-8863-E58432918B92}" destId="{9A0DE5B8-B517-4A14-A221-BFDDB9145473}" srcOrd="0" destOrd="0" presId="urn:microsoft.com/office/officeart/2005/8/layout/pyramid3"/>
    <dgm:cxn modelId="{F132A7B7-1411-4B8F-B109-ED3FB59BC951}" type="presOf" srcId="{4EC73BBE-261C-46AE-B624-4A146B2B3D74}" destId="{BDBA1672-C30C-4BB5-8D23-4DFBA30CA0AF}" srcOrd="1" destOrd="0" presId="urn:microsoft.com/office/officeart/2005/8/layout/pyramid3"/>
    <dgm:cxn modelId="{8BC224BE-08CE-4866-ADB3-01FF559F2FA3}" type="presOf" srcId="{4EC73BBE-261C-46AE-B624-4A146B2B3D74}" destId="{B150E84E-4FFB-4350-8BC4-341CABF13767}" srcOrd="0" destOrd="0" presId="urn:microsoft.com/office/officeart/2005/8/layout/pyramid3"/>
    <dgm:cxn modelId="{C42A9DC2-4AD8-46B8-98A9-5E1CF0737334}" srcId="{6457943C-024A-4E4C-89A5-7DD2B2B67113}" destId="{0EDE3CDA-9892-416F-8863-E58432918B92}" srcOrd="3" destOrd="0" parTransId="{D25170BD-6450-4B1A-B970-A3BA749E423F}" sibTransId="{3B310BBF-8E2D-452D-A585-A1C742E35374}"/>
    <dgm:cxn modelId="{E57559DB-CF1B-40FC-A03D-0BD7CFD19A0C}" type="presOf" srcId="{0EDE3CDA-9892-416F-8863-E58432918B92}" destId="{01175037-B46D-460D-BABA-54A7837F16A9}" srcOrd="1" destOrd="0" presId="urn:microsoft.com/office/officeart/2005/8/layout/pyramid3"/>
    <dgm:cxn modelId="{B6198EE5-0FF0-4FB9-84EC-B0780D0F5FB0}" srcId="{6457943C-024A-4E4C-89A5-7DD2B2B67113}" destId="{4EC73BBE-261C-46AE-B624-4A146B2B3D74}" srcOrd="2" destOrd="0" parTransId="{BEA21925-10E8-4967-BFA3-702DA744C158}" sibTransId="{B24D73D8-45F4-40C5-A93C-690AF6817B36}"/>
    <dgm:cxn modelId="{3F6738F3-A06E-4A0E-9499-F80FB8EB7832}" type="presParOf" srcId="{3570F830-B06A-4AC7-AB9D-1BAAB904B28A}" destId="{55965728-703D-4712-B56B-F3A559FEA321}" srcOrd="0" destOrd="0" presId="urn:microsoft.com/office/officeart/2005/8/layout/pyramid3"/>
    <dgm:cxn modelId="{05B27FA8-8A49-42EF-9053-30D281C9E185}" type="presParOf" srcId="{55965728-703D-4712-B56B-F3A559FEA321}" destId="{761C75BC-1A34-42D5-B17D-B45C733AFAE1}" srcOrd="0" destOrd="0" presId="urn:microsoft.com/office/officeart/2005/8/layout/pyramid3"/>
    <dgm:cxn modelId="{1E07BAF7-3BA9-43D1-8A3B-E7611E8D3536}" type="presParOf" srcId="{55965728-703D-4712-B56B-F3A559FEA321}" destId="{46D43B65-D87E-4043-A522-E57E6DB04EB7}" srcOrd="1" destOrd="0" presId="urn:microsoft.com/office/officeart/2005/8/layout/pyramid3"/>
    <dgm:cxn modelId="{1DBE5759-157D-4925-A622-31387E03EC57}" type="presParOf" srcId="{3570F830-B06A-4AC7-AB9D-1BAAB904B28A}" destId="{5172F4BA-4196-4389-9F5E-5BA9325F6660}" srcOrd="1" destOrd="0" presId="urn:microsoft.com/office/officeart/2005/8/layout/pyramid3"/>
    <dgm:cxn modelId="{F4999F4D-CBD1-48AA-8651-408B557C4686}" type="presParOf" srcId="{5172F4BA-4196-4389-9F5E-5BA9325F6660}" destId="{E9A897EC-A258-4808-8B9F-2B8A1B51ECE0}" srcOrd="0" destOrd="0" presId="urn:microsoft.com/office/officeart/2005/8/layout/pyramid3"/>
    <dgm:cxn modelId="{50DE6033-1431-4F25-8EF6-D7CBC2D7707A}" type="presParOf" srcId="{5172F4BA-4196-4389-9F5E-5BA9325F6660}" destId="{4BC7212A-EC03-4BC8-B795-0B89BFEF75D2}" srcOrd="1" destOrd="0" presId="urn:microsoft.com/office/officeart/2005/8/layout/pyramid3"/>
    <dgm:cxn modelId="{9A0A54EA-5CF7-409E-8583-7F3D6B62262A}" type="presParOf" srcId="{3570F830-B06A-4AC7-AB9D-1BAAB904B28A}" destId="{738BF8E6-9AFE-47F4-9910-B752AE3F4D83}" srcOrd="2" destOrd="0" presId="urn:microsoft.com/office/officeart/2005/8/layout/pyramid3"/>
    <dgm:cxn modelId="{810374EA-FC93-48D9-A443-CBF258207272}" type="presParOf" srcId="{738BF8E6-9AFE-47F4-9910-B752AE3F4D83}" destId="{B150E84E-4FFB-4350-8BC4-341CABF13767}" srcOrd="0" destOrd="0" presId="urn:microsoft.com/office/officeart/2005/8/layout/pyramid3"/>
    <dgm:cxn modelId="{48958110-6AB6-4902-BAFC-70D9B57E1D30}" type="presParOf" srcId="{738BF8E6-9AFE-47F4-9910-B752AE3F4D83}" destId="{BDBA1672-C30C-4BB5-8D23-4DFBA30CA0AF}" srcOrd="1" destOrd="0" presId="urn:microsoft.com/office/officeart/2005/8/layout/pyramid3"/>
    <dgm:cxn modelId="{214A36A8-CAEA-4E36-96AC-E2CEFAE8E6EA}" type="presParOf" srcId="{3570F830-B06A-4AC7-AB9D-1BAAB904B28A}" destId="{997C196C-1CD9-45CF-984E-5C7FD86733EB}" srcOrd="3" destOrd="0" presId="urn:microsoft.com/office/officeart/2005/8/layout/pyramid3"/>
    <dgm:cxn modelId="{32E04CC6-A4CF-4D14-B98E-77DA9BD2A076}" type="presParOf" srcId="{997C196C-1CD9-45CF-984E-5C7FD86733EB}" destId="{9A0DE5B8-B517-4A14-A221-BFDDB9145473}" srcOrd="0" destOrd="0" presId="urn:microsoft.com/office/officeart/2005/8/layout/pyramid3"/>
    <dgm:cxn modelId="{FDB3D6D0-FD87-4E34-932A-C17B38FC6E8A}" type="presParOf" srcId="{997C196C-1CD9-45CF-984E-5C7FD86733EB}" destId="{01175037-B46D-460D-BABA-54A7837F16A9}" srcOrd="1"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1C75BC-1A34-42D5-B17D-B45C733AFAE1}">
      <dsp:nvSpPr>
        <dsp:cNvPr id="0" name=""/>
        <dsp:cNvSpPr/>
      </dsp:nvSpPr>
      <dsp:spPr>
        <a:xfrm rot="10800000">
          <a:off x="0" y="0"/>
          <a:ext cx="8660881" cy="1482436"/>
        </a:xfrm>
        <a:prstGeom prst="trapezoid">
          <a:avLst>
            <a:gd name="adj" fmla="val 73029"/>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2667000">
            <a:lnSpc>
              <a:spcPct val="90000"/>
            </a:lnSpc>
            <a:spcBef>
              <a:spcPct val="0"/>
            </a:spcBef>
            <a:spcAft>
              <a:spcPct val="35000"/>
            </a:spcAft>
            <a:buNone/>
          </a:pPr>
          <a:r>
            <a:rPr lang="en-US" sz="6000" kern="1200" dirty="0"/>
            <a:t>Awareness</a:t>
          </a:r>
          <a:endParaRPr lang="en-IN" sz="6000" kern="1200" dirty="0"/>
        </a:p>
      </dsp:txBody>
      <dsp:txXfrm rot="-10800000">
        <a:off x="1515654" y="0"/>
        <a:ext cx="5629572" cy="1482436"/>
      </dsp:txXfrm>
    </dsp:sp>
    <dsp:sp modelId="{E9A897EC-A258-4808-8B9F-2B8A1B51ECE0}">
      <dsp:nvSpPr>
        <dsp:cNvPr id="0" name=""/>
        <dsp:cNvSpPr/>
      </dsp:nvSpPr>
      <dsp:spPr>
        <a:xfrm rot="10800000">
          <a:off x="1082610" y="1482436"/>
          <a:ext cx="6495660" cy="1482436"/>
        </a:xfrm>
        <a:prstGeom prst="trapezoid">
          <a:avLst>
            <a:gd name="adj" fmla="val 73029"/>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r>
            <a:rPr lang="en-US" sz="5400" kern="1200" dirty="0"/>
            <a:t>Interest</a:t>
          </a:r>
          <a:endParaRPr lang="en-IN" sz="5400" kern="1200" dirty="0"/>
        </a:p>
      </dsp:txBody>
      <dsp:txXfrm rot="-10800000">
        <a:off x="2219350" y="1482436"/>
        <a:ext cx="4222179" cy="1482436"/>
      </dsp:txXfrm>
    </dsp:sp>
    <dsp:sp modelId="{B150E84E-4FFB-4350-8BC4-341CABF13767}">
      <dsp:nvSpPr>
        <dsp:cNvPr id="0" name=""/>
        <dsp:cNvSpPr/>
      </dsp:nvSpPr>
      <dsp:spPr>
        <a:xfrm rot="10800000">
          <a:off x="2165220" y="2964873"/>
          <a:ext cx="4330440" cy="1482436"/>
        </a:xfrm>
        <a:prstGeom prst="trapezoid">
          <a:avLst>
            <a:gd name="adj" fmla="val 73029"/>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kern="1200" dirty="0"/>
            <a:t>Desire</a:t>
          </a:r>
          <a:endParaRPr lang="en-IN" sz="4400" kern="1200" dirty="0"/>
        </a:p>
      </dsp:txBody>
      <dsp:txXfrm rot="-10800000">
        <a:off x="2923047" y="2964873"/>
        <a:ext cx="2814786" cy="1482436"/>
      </dsp:txXfrm>
    </dsp:sp>
    <dsp:sp modelId="{9A0DE5B8-B517-4A14-A221-BFDDB9145473}">
      <dsp:nvSpPr>
        <dsp:cNvPr id="0" name=""/>
        <dsp:cNvSpPr/>
      </dsp:nvSpPr>
      <dsp:spPr>
        <a:xfrm rot="10800000">
          <a:off x="3247830" y="4447309"/>
          <a:ext cx="2165220" cy="1482436"/>
        </a:xfrm>
        <a:prstGeom prst="trapezoid">
          <a:avLst>
            <a:gd name="adj" fmla="val 73029"/>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en-US" sz="4000" kern="1200" dirty="0"/>
            <a:t>Action</a:t>
          </a:r>
          <a:endParaRPr lang="en-IN" sz="4000" kern="1200" dirty="0"/>
        </a:p>
      </dsp:txBody>
      <dsp:txXfrm rot="-10800000">
        <a:off x="3247830" y="4447309"/>
        <a:ext cx="2165220" cy="1482436"/>
      </dsp:txXfrm>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42960CAF-861B-4DA5-991A-1546B2B4F195}"/>
              </a:ext>
            </a:extLst>
          </p:cNvPr>
          <p:cNvSpPr>
            <a:spLocks noGrp="1"/>
          </p:cNvSpPr>
          <p:nvPr>
            <p:ph type="pic" sz="quarter" idx="10"/>
          </p:nvPr>
        </p:nvSpPr>
        <p:spPr>
          <a:xfrm>
            <a:off x="7353299" y="1095375"/>
            <a:ext cx="3590925" cy="4667250"/>
          </a:xfrm>
          <a:custGeom>
            <a:avLst/>
            <a:gdLst>
              <a:gd name="connsiteX0" fmla="*/ 312734 w 3590925"/>
              <a:gd name="connsiteY0" fmla="*/ 0 h 4667250"/>
              <a:gd name="connsiteX1" fmla="*/ 3278191 w 3590925"/>
              <a:gd name="connsiteY1" fmla="*/ 0 h 4667250"/>
              <a:gd name="connsiteX2" fmla="*/ 3590925 w 3590925"/>
              <a:gd name="connsiteY2" fmla="*/ 312734 h 4667250"/>
              <a:gd name="connsiteX3" fmla="*/ 3590925 w 3590925"/>
              <a:gd name="connsiteY3" fmla="*/ 4354516 h 4667250"/>
              <a:gd name="connsiteX4" fmla="*/ 3278191 w 3590925"/>
              <a:gd name="connsiteY4" fmla="*/ 4667250 h 4667250"/>
              <a:gd name="connsiteX5" fmla="*/ 312734 w 3590925"/>
              <a:gd name="connsiteY5" fmla="*/ 4667250 h 4667250"/>
              <a:gd name="connsiteX6" fmla="*/ 0 w 3590925"/>
              <a:gd name="connsiteY6" fmla="*/ 4354516 h 4667250"/>
              <a:gd name="connsiteX7" fmla="*/ 0 w 3590925"/>
              <a:gd name="connsiteY7" fmla="*/ 312734 h 4667250"/>
              <a:gd name="connsiteX8" fmla="*/ 312734 w 3590925"/>
              <a:gd name="connsiteY8" fmla="*/ 0 h 466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925" h="4667250">
                <a:moveTo>
                  <a:pt x="312734" y="0"/>
                </a:moveTo>
                <a:lnTo>
                  <a:pt x="3278191" y="0"/>
                </a:lnTo>
                <a:cubicBezTo>
                  <a:pt x="3450909" y="0"/>
                  <a:pt x="3590925" y="140016"/>
                  <a:pt x="3590925" y="312734"/>
                </a:cubicBezTo>
                <a:lnTo>
                  <a:pt x="3590925" y="4354516"/>
                </a:lnTo>
                <a:cubicBezTo>
                  <a:pt x="3590925" y="4527234"/>
                  <a:pt x="3450909" y="4667250"/>
                  <a:pt x="3278191" y="4667250"/>
                </a:cubicBezTo>
                <a:lnTo>
                  <a:pt x="312734" y="4667250"/>
                </a:lnTo>
                <a:cubicBezTo>
                  <a:pt x="140016" y="4667250"/>
                  <a:pt x="0" y="4527234"/>
                  <a:pt x="0" y="4354516"/>
                </a:cubicBezTo>
                <a:lnTo>
                  <a:pt x="0" y="312734"/>
                </a:lnTo>
                <a:cubicBezTo>
                  <a:pt x="0" y="140016"/>
                  <a:pt x="140016" y="0"/>
                  <a:pt x="312734" y="0"/>
                </a:cubicBezTo>
                <a:close/>
              </a:path>
            </a:pathLst>
          </a:custGeom>
        </p:spPr>
        <p:txBody>
          <a:bodyPr wrap="square">
            <a:noAutofit/>
          </a:bodyPr>
          <a:lstStyle/>
          <a:p>
            <a:endParaRPr lang="en-IN"/>
          </a:p>
        </p:txBody>
      </p:sp>
    </p:spTree>
    <p:extLst>
      <p:ext uri="{BB962C8B-B14F-4D97-AF65-F5344CB8AC3E}">
        <p14:creationId xmlns:p14="http://schemas.microsoft.com/office/powerpoint/2010/main" val="2712756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D962F-E843-4796-A161-C9ED6D7607E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18D8781-6CDB-4BB3-BD02-9A729F19F1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A6B6EE6-B9B5-446A-9442-B6C746F8309C}"/>
              </a:ext>
            </a:extLst>
          </p:cNvPr>
          <p:cNvSpPr>
            <a:spLocks noGrp="1"/>
          </p:cNvSpPr>
          <p:nvPr>
            <p:ph type="dt" sz="half" idx="10"/>
          </p:nvPr>
        </p:nvSpPr>
        <p:spPr/>
        <p:txBody>
          <a:bodyPr/>
          <a:lstStyle/>
          <a:p>
            <a:fld id="{98B8ED53-04B1-4CE0-9945-0D8638B42437}" type="datetimeFigureOut">
              <a:rPr lang="en-IN" smtClean="0"/>
              <a:t>04-01-2026</a:t>
            </a:fld>
            <a:endParaRPr lang="en-IN"/>
          </a:p>
        </p:txBody>
      </p:sp>
      <p:sp>
        <p:nvSpPr>
          <p:cNvPr id="5" name="Footer Placeholder 4">
            <a:extLst>
              <a:ext uri="{FF2B5EF4-FFF2-40B4-BE49-F238E27FC236}">
                <a16:creationId xmlns:a16="http://schemas.microsoft.com/office/drawing/2014/main" id="{BE53721F-EE68-427C-91E4-AC64563FC2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46D8722-B26B-4E13-8D6D-2E97C6ED35FD}"/>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4139877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3975F4-F194-4338-94EC-EFA16C56190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9B40457-343B-47C0-833C-69814E68F4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FB4437-8197-42E9-9A43-DC3777426C55}"/>
              </a:ext>
            </a:extLst>
          </p:cNvPr>
          <p:cNvSpPr>
            <a:spLocks noGrp="1"/>
          </p:cNvSpPr>
          <p:nvPr>
            <p:ph type="dt" sz="half" idx="10"/>
          </p:nvPr>
        </p:nvSpPr>
        <p:spPr/>
        <p:txBody>
          <a:bodyPr/>
          <a:lstStyle/>
          <a:p>
            <a:fld id="{98B8ED53-04B1-4CE0-9945-0D8638B42437}" type="datetimeFigureOut">
              <a:rPr lang="en-IN" smtClean="0"/>
              <a:t>04-01-2026</a:t>
            </a:fld>
            <a:endParaRPr lang="en-IN"/>
          </a:p>
        </p:txBody>
      </p:sp>
      <p:sp>
        <p:nvSpPr>
          <p:cNvPr id="5" name="Footer Placeholder 4">
            <a:extLst>
              <a:ext uri="{FF2B5EF4-FFF2-40B4-BE49-F238E27FC236}">
                <a16:creationId xmlns:a16="http://schemas.microsoft.com/office/drawing/2014/main" id="{6FACF554-DBEA-48F3-955E-350BFB3D3E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64A3AF5-2D1D-4FE9-B6B5-A3095B30BE96}"/>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2604882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67F81A14-FB9F-46B7-B6FB-EA02364F7CFE}"/>
              </a:ext>
            </a:extLst>
          </p:cNvPr>
          <p:cNvSpPr>
            <a:spLocks noGrp="1"/>
          </p:cNvSpPr>
          <p:nvPr>
            <p:ph type="pic" sz="quarter" idx="10"/>
          </p:nvPr>
        </p:nvSpPr>
        <p:spPr>
          <a:xfrm>
            <a:off x="1089025" y="1937268"/>
            <a:ext cx="5206611" cy="3349690"/>
          </a:xfrm>
          <a:custGeom>
            <a:avLst/>
            <a:gdLst>
              <a:gd name="connsiteX0" fmla="*/ 139180 w 5206611"/>
              <a:gd name="connsiteY0" fmla="*/ 0 h 3349690"/>
              <a:gd name="connsiteX1" fmla="*/ 5067431 w 5206611"/>
              <a:gd name="connsiteY1" fmla="*/ 0 h 3349690"/>
              <a:gd name="connsiteX2" fmla="*/ 5206611 w 5206611"/>
              <a:gd name="connsiteY2" fmla="*/ 139180 h 3349690"/>
              <a:gd name="connsiteX3" fmla="*/ 5206611 w 5206611"/>
              <a:gd name="connsiteY3" fmla="*/ 3210510 h 3349690"/>
              <a:gd name="connsiteX4" fmla="*/ 5067431 w 5206611"/>
              <a:gd name="connsiteY4" fmla="*/ 3349690 h 3349690"/>
              <a:gd name="connsiteX5" fmla="*/ 139180 w 5206611"/>
              <a:gd name="connsiteY5" fmla="*/ 3349690 h 3349690"/>
              <a:gd name="connsiteX6" fmla="*/ 0 w 5206611"/>
              <a:gd name="connsiteY6" fmla="*/ 3210510 h 3349690"/>
              <a:gd name="connsiteX7" fmla="*/ 0 w 5206611"/>
              <a:gd name="connsiteY7" fmla="*/ 139180 h 3349690"/>
              <a:gd name="connsiteX8" fmla="*/ 139180 w 5206611"/>
              <a:gd name="connsiteY8" fmla="*/ 0 h 3349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06611" h="3349690">
                <a:moveTo>
                  <a:pt x="139180" y="0"/>
                </a:moveTo>
                <a:lnTo>
                  <a:pt x="5067431" y="0"/>
                </a:lnTo>
                <a:cubicBezTo>
                  <a:pt x="5144298" y="0"/>
                  <a:pt x="5206611" y="62313"/>
                  <a:pt x="5206611" y="139180"/>
                </a:cubicBezTo>
                <a:lnTo>
                  <a:pt x="5206611" y="3210510"/>
                </a:lnTo>
                <a:cubicBezTo>
                  <a:pt x="5206611" y="3287377"/>
                  <a:pt x="5144298" y="3349690"/>
                  <a:pt x="5067431" y="3349690"/>
                </a:cubicBezTo>
                <a:lnTo>
                  <a:pt x="139180" y="3349690"/>
                </a:lnTo>
                <a:cubicBezTo>
                  <a:pt x="62313" y="3349690"/>
                  <a:pt x="0" y="3287377"/>
                  <a:pt x="0" y="3210510"/>
                </a:cubicBezTo>
                <a:lnTo>
                  <a:pt x="0" y="139180"/>
                </a:lnTo>
                <a:cubicBezTo>
                  <a:pt x="0" y="62313"/>
                  <a:pt x="62313" y="0"/>
                  <a:pt x="139180" y="0"/>
                </a:cubicBezTo>
                <a:close/>
              </a:path>
            </a:pathLst>
          </a:custGeom>
        </p:spPr>
        <p:txBody>
          <a:bodyPr wrap="square">
            <a:noAutofit/>
          </a:bodyPr>
          <a:lstStyle/>
          <a:p>
            <a:endParaRPr lang="en-IN"/>
          </a:p>
        </p:txBody>
      </p:sp>
      <p:sp>
        <p:nvSpPr>
          <p:cNvPr id="16" name="Picture Placeholder 15">
            <a:extLst>
              <a:ext uri="{FF2B5EF4-FFF2-40B4-BE49-F238E27FC236}">
                <a16:creationId xmlns:a16="http://schemas.microsoft.com/office/drawing/2014/main" id="{6FE1E317-8122-4D45-8E3E-80072EC743BF}"/>
              </a:ext>
            </a:extLst>
          </p:cNvPr>
          <p:cNvSpPr>
            <a:spLocks noGrp="1"/>
          </p:cNvSpPr>
          <p:nvPr>
            <p:ph type="pic" sz="quarter" idx="11"/>
          </p:nvPr>
        </p:nvSpPr>
        <p:spPr>
          <a:xfrm>
            <a:off x="5781160" y="2620011"/>
            <a:ext cx="1427728" cy="2933647"/>
          </a:xfrm>
          <a:custGeom>
            <a:avLst/>
            <a:gdLst>
              <a:gd name="connsiteX0" fmla="*/ 187889 w 1427728"/>
              <a:gd name="connsiteY0" fmla="*/ 0 h 2933647"/>
              <a:gd name="connsiteX1" fmla="*/ 1239839 w 1427728"/>
              <a:gd name="connsiteY1" fmla="*/ 0 h 2933647"/>
              <a:gd name="connsiteX2" fmla="*/ 1427728 w 1427728"/>
              <a:gd name="connsiteY2" fmla="*/ 187889 h 2933647"/>
              <a:gd name="connsiteX3" fmla="*/ 1427728 w 1427728"/>
              <a:gd name="connsiteY3" fmla="*/ 2745758 h 2933647"/>
              <a:gd name="connsiteX4" fmla="*/ 1239839 w 1427728"/>
              <a:gd name="connsiteY4" fmla="*/ 2933647 h 2933647"/>
              <a:gd name="connsiteX5" fmla="*/ 187889 w 1427728"/>
              <a:gd name="connsiteY5" fmla="*/ 2933647 h 2933647"/>
              <a:gd name="connsiteX6" fmla="*/ 0 w 1427728"/>
              <a:gd name="connsiteY6" fmla="*/ 2745758 h 2933647"/>
              <a:gd name="connsiteX7" fmla="*/ 0 w 1427728"/>
              <a:gd name="connsiteY7" fmla="*/ 187889 h 2933647"/>
              <a:gd name="connsiteX8" fmla="*/ 187889 w 1427728"/>
              <a:gd name="connsiteY8" fmla="*/ 0 h 293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7728" h="2933647">
                <a:moveTo>
                  <a:pt x="187889" y="0"/>
                </a:moveTo>
                <a:lnTo>
                  <a:pt x="1239839" y="0"/>
                </a:lnTo>
                <a:cubicBezTo>
                  <a:pt x="1343607" y="0"/>
                  <a:pt x="1427728" y="84121"/>
                  <a:pt x="1427728" y="187889"/>
                </a:cubicBezTo>
                <a:lnTo>
                  <a:pt x="1427728" y="2745758"/>
                </a:lnTo>
                <a:cubicBezTo>
                  <a:pt x="1427728" y="2849526"/>
                  <a:pt x="1343607" y="2933647"/>
                  <a:pt x="1239839" y="2933647"/>
                </a:cubicBezTo>
                <a:lnTo>
                  <a:pt x="187889" y="2933647"/>
                </a:lnTo>
                <a:cubicBezTo>
                  <a:pt x="84121" y="2933647"/>
                  <a:pt x="0" y="2849526"/>
                  <a:pt x="0" y="2745758"/>
                </a:cubicBezTo>
                <a:lnTo>
                  <a:pt x="0" y="187889"/>
                </a:lnTo>
                <a:cubicBezTo>
                  <a:pt x="0" y="84121"/>
                  <a:pt x="84121" y="0"/>
                  <a:pt x="187889" y="0"/>
                </a:cubicBezTo>
                <a:close/>
              </a:path>
            </a:pathLst>
          </a:custGeom>
        </p:spPr>
        <p:txBody>
          <a:bodyPr wrap="square">
            <a:noAutofit/>
          </a:bodyPr>
          <a:lstStyle/>
          <a:p>
            <a:endParaRPr lang="en-IN" dirty="0"/>
          </a:p>
        </p:txBody>
      </p:sp>
    </p:spTree>
    <p:extLst>
      <p:ext uri="{BB962C8B-B14F-4D97-AF65-F5344CB8AC3E}">
        <p14:creationId xmlns:p14="http://schemas.microsoft.com/office/powerpoint/2010/main" val="3173447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0354F-2012-4029-9730-271EC3635E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ED8C55F-E642-46A2-AC21-9964AA5539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71242C-FDCE-4D21-B817-E558F4685B08}"/>
              </a:ext>
            </a:extLst>
          </p:cNvPr>
          <p:cNvSpPr>
            <a:spLocks noGrp="1"/>
          </p:cNvSpPr>
          <p:nvPr>
            <p:ph type="dt" sz="half" idx="10"/>
          </p:nvPr>
        </p:nvSpPr>
        <p:spPr/>
        <p:txBody>
          <a:bodyPr/>
          <a:lstStyle/>
          <a:p>
            <a:fld id="{98B8ED53-04B1-4CE0-9945-0D8638B42437}" type="datetimeFigureOut">
              <a:rPr lang="en-IN" smtClean="0"/>
              <a:t>04-01-2026</a:t>
            </a:fld>
            <a:endParaRPr lang="en-IN"/>
          </a:p>
        </p:txBody>
      </p:sp>
      <p:sp>
        <p:nvSpPr>
          <p:cNvPr id="5" name="Footer Placeholder 4">
            <a:extLst>
              <a:ext uri="{FF2B5EF4-FFF2-40B4-BE49-F238E27FC236}">
                <a16:creationId xmlns:a16="http://schemas.microsoft.com/office/drawing/2014/main" id="{13E195A9-FA22-4C81-9F51-1591A4449A3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3D40D58-B8D1-4908-83F2-66FB74081460}"/>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2166063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56B33-A575-4453-ACC3-2C4206CFFE1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44D3D68-175E-4CFA-9324-7BDA938EE9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5C30B8E-D15F-4A4A-87C6-8D0E259533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2208E0E-8AC4-4768-BFEC-32AB2E026787}"/>
              </a:ext>
            </a:extLst>
          </p:cNvPr>
          <p:cNvSpPr>
            <a:spLocks noGrp="1"/>
          </p:cNvSpPr>
          <p:nvPr>
            <p:ph type="dt" sz="half" idx="10"/>
          </p:nvPr>
        </p:nvSpPr>
        <p:spPr/>
        <p:txBody>
          <a:bodyPr/>
          <a:lstStyle/>
          <a:p>
            <a:fld id="{98B8ED53-04B1-4CE0-9945-0D8638B42437}" type="datetimeFigureOut">
              <a:rPr lang="en-IN" smtClean="0"/>
              <a:t>04-01-2026</a:t>
            </a:fld>
            <a:endParaRPr lang="en-IN"/>
          </a:p>
        </p:txBody>
      </p:sp>
      <p:sp>
        <p:nvSpPr>
          <p:cNvPr id="6" name="Footer Placeholder 5">
            <a:extLst>
              <a:ext uri="{FF2B5EF4-FFF2-40B4-BE49-F238E27FC236}">
                <a16:creationId xmlns:a16="http://schemas.microsoft.com/office/drawing/2014/main" id="{A85AD9A2-F0AC-49B7-A2EE-E8461BD22E4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D9C0028-707D-46D3-8CC3-5FDB72FE0916}"/>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4143889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FEE4E-C111-42F9-8BB6-746E32D565E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C9735DA-7523-4CFF-9DFC-8E4E2619F9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CC3EAE-EB02-4501-9EE5-3BC1AF0692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4A28CF6-4F3B-4542-92C8-25C006568E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1217DC-0C6D-48B9-81EF-3D00E6BFFD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03C24F4-66DE-48A8-9D49-40DA37F620A8}"/>
              </a:ext>
            </a:extLst>
          </p:cNvPr>
          <p:cNvSpPr>
            <a:spLocks noGrp="1"/>
          </p:cNvSpPr>
          <p:nvPr>
            <p:ph type="dt" sz="half" idx="10"/>
          </p:nvPr>
        </p:nvSpPr>
        <p:spPr/>
        <p:txBody>
          <a:bodyPr/>
          <a:lstStyle/>
          <a:p>
            <a:fld id="{98B8ED53-04B1-4CE0-9945-0D8638B42437}" type="datetimeFigureOut">
              <a:rPr lang="en-IN" smtClean="0"/>
              <a:t>04-01-2026</a:t>
            </a:fld>
            <a:endParaRPr lang="en-IN"/>
          </a:p>
        </p:txBody>
      </p:sp>
      <p:sp>
        <p:nvSpPr>
          <p:cNvPr id="8" name="Footer Placeholder 7">
            <a:extLst>
              <a:ext uri="{FF2B5EF4-FFF2-40B4-BE49-F238E27FC236}">
                <a16:creationId xmlns:a16="http://schemas.microsoft.com/office/drawing/2014/main" id="{30F56F18-AD73-4E71-AF9B-3AB91B7F021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2ADC409-F581-4FA3-8470-49C1CF2C8F27}"/>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1192180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959F-D94F-4A3D-A24D-40E998CA4E4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5D3C73D-5419-44B5-AA21-49796EA7855C}"/>
              </a:ext>
            </a:extLst>
          </p:cNvPr>
          <p:cNvSpPr>
            <a:spLocks noGrp="1"/>
          </p:cNvSpPr>
          <p:nvPr>
            <p:ph type="dt" sz="half" idx="10"/>
          </p:nvPr>
        </p:nvSpPr>
        <p:spPr/>
        <p:txBody>
          <a:bodyPr/>
          <a:lstStyle/>
          <a:p>
            <a:fld id="{98B8ED53-04B1-4CE0-9945-0D8638B42437}" type="datetimeFigureOut">
              <a:rPr lang="en-IN" smtClean="0"/>
              <a:t>04-01-2026</a:t>
            </a:fld>
            <a:endParaRPr lang="en-IN"/>
          </a:p>
        </p:txBody>
      </p:sp>
      <p:sp>
        <p:nvSpPr>
          <p:cNvPr id="4" name="Footer Placeholder 3">
            <a:extLst>
              <a:ext uri="{FF2B5EF4-FFF2-40B4-BE49-F238E27FC236}">
                <a16:creationId xmlns:a16="http://schemas.microsoft.com/office/drawing/2014/main" id="{0D027FCA-52C9-41C4-8066-ED3083E8298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BA93430-DE59-4BE6-9095-A839C074089C}"/>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1366855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99BF92-7A7C-4058-BB24-D42AFCB84E5C}"/>
              </a:ext>
            </a:extLst>
          </p:cNvPr>
          <p:cNvSpPr>
            <a:spLocks noGrp="1"/>
          </p:cNvSpPr>
          <p:nvPr>
            <p:ph type="dt" sz="half" idx="10"/>
          </p:nvPr>
        </p:nvSpPr>
        <p:spPr/>
        <p:txBody>
          <a:bodyPr/>
          <a:lstStyle/>
          <a:p>
            <a:fld id="{98B8ED53-04B1-4CE0-9945-0D8638B42437}" type="datetimeFigureOut">
              <a:rPr lang="en-IN" smtClean="0"/>
              <a:t>04-01-2026</a:t>
            </a:fld>
            <a:endParaRPr lang="en-IN"/>
          </a:p>
        </p:txBody>
      </p:sp>
      <p:sp>
        <p:nvSpPr>
          <p:cNvPr id="3" name="Footer Placeholder 2">
            <a:extLst>
              <a:ext uri="{FF2B5EF4-FFF2-40B4-BE49-F238E27FC236}">
                <a16:creationId xmlns:a16="http://schemas.microsoft.com/office/drawing/2014/main" id="{16EE9ABA-2B03-4C5B-9270-EC42625F7A7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2C01FDB-556A-4B27-A9A9-18EAB9D1794A}"/>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3531510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EDFD6-00C6-482F-B7A6-347043469A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6B38055-61A4-4A30-A0D2-3A0A2F0620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18B1B23-E579-4666-AEBE-62A3489D0B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E89FB2-B9BA-4C64-A3CC-7491909E4473}"/>
              </a:ext>
            </a:extLst>
          </p:cNvPr>
          <p:cNvSpPr>
            <a:spLocks noGrp="1"/>
          </p:cNvSpPr>
          <p:nvPr>
            <p:ph type="dt" sz="half" idx="10"/>
          </p:nvPr>
        </p:nvSpPr>
        <p:spPr/>
        <p:txBody>
          <a:bodyPr/>
          <a:lstStyle/>
          <a:p>
            <a:fld id="{98B8ED53-04B1-4CE0-9945-0D8638B42437}" type="datetimeFigureOut">
              <a:rPr lang="en-IN" smtClean="0"/>
              <a:t>04-01-2026</a:t>
            </a:fld>
            <a:endParaRPr lang="en-IN"/>
          </a:p>
        </p:txBody>
      </p:sp>
      <p:sp>
        <p:nvSpPr>
          <p:cNvPr id="6" name="Footer Placeholder 5">
            <a:extLst>
              <a:ext uri="{FF2B5EF4-FFF2-40B4-BE49-F238E27FC236}">
                <a16:creationId xmlns:a16="http://schemas.microsoft.com/office/drawing/2014/main" id="{0B124EB4-B9E2-4695-BBB7-DF34F38049F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D7CA07C-36EF-4AD9-8AD8-759044DDD683}"/>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2406610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E4494-F332-4EBB-A5DB-1017AE2782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5B47CA2-0954-40A9-9D99-730920CF6E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FFC8143-B631-4DA1-87F9-783F749140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D7DCE4-4E07-446E-96D1-178DBD7D58E5}"/>
              </a:ext>
            </a:extLst>
          </p:cNvPr>
          <p:cNvSpPr>
            <a:spLocks noGrp="1"/>
          </p:cNvSpPr>
          <p:nvPr>
            <p:ph type="dt" sz="half" idx="10"/>
          </p:nvPr>
        </p:nvSpPr>
        <p:spPr/>
        <p:txBody>
          <a:bodyPr/>
          <a:lstStyle/>
          <a:p>
            <a:fld id="{98B8ED53-04B1-4CE0-9945-0D8638B42437}" type="datetimeFigureOut">
              <a:rPr lang="en-IN" smtClean="0"/>
              <a:t>04-01-2026</a:t>
            </a:fld>
            <a:endParaRPr lang="en-IN"/>
          </a:p>
        </p:txBody>
      </p:sp>
      <p:sp>
        <p:nvSpPr>
          <p:cNvPr id="6" name="Footer Placeholder 5">
            <a:extLst>
              <a:ext uri="{FF2B5EF4-FFF2-40B4-BE49-F238E27FC236}">
                <a16:creationId xmlns:a16="http://schemas.microsoft.com/office/drawing/2014/main" id="{818A130A-AA2D-47B3-ADD8-9F1014DA6A4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6BBEF34-BEB7-4321-8FAC-297314A41F47}"/>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3884219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FCAB94-16D2-4E14-AC20-3A7AE99F61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0AFF215-ABCB-4225-8EB4-E5940553E6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D656D5D-38C5-495E-8F8E-BBC080180F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B8ED53-04B1-4CE0-9945-0D8638B42437}" type="datetimeFigureOut">
              <a:rPr lang="en-IN" smtClean="0"/>
              <a:t>04-01-2026</a:t>
            </a:fld>
            <a:endParaRPr lang="en-IN"/>
          </a:p>
        </p:txBody>
      </p:sp>
      <p:sp>
        <p:nvSpPr>
          <p:cNvPr id="5" name="Footer Placeholder 4">
            <a:extLst>
              <a:ext uri="{FF2B5EF4-FFF2-40B4-BE49-F238E27FC236}">
                <a16:creationId xmlns:a16="http://schemas.microsoft.com/office/drawing/2014/main" id="{1D9304FE-36F3-47D5-8300-F8FB4A5AEA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210620F-861B-43D8-BDF2-5318838148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6FBDD0-AF6D-4FD7-94FA-3ED5E2D9C814}" type="slidenum">
              <a:rPr lang="en-IN" smtClean="0"/>
              <a:t>‹#›</a:t>
            </a:fld>
            <a:endParaRPr lang="en-IN"/>
          </a:p>
        </p:txBody>
      </p:sp>
    </p:spTree>
    <p:extLst>
      <p:ext uri="{BB962C8B-B14F-4D97-AF65-F5344CB8AC3E}">
        <p14:creationId xmlns:p14="http://schemas.microsoft.com/office/powerpoint/2010/main" val="1633825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amazonbuy.unaux.com/sj16/"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instagram.com/amazonbuy_16/" TargetMode="External"/><Relationship Id="rId2" Type="http://schemas.openxmlformats.org/officeDocument/2006/relationships/hyperlink" Target="https://www.facebook.com/profile.php?id=61585328716482" TargetMode="External"/><Relationship Id="rId1" Type="http://schemas.openxmlformats.org/officeDocument/2006/relationships/slideLayout" Target="../slideLayouts/slideLayout2.xml"/><Relationship Id="rId6" Type="http://schemas.openxmlformats.org/officeDocument/2006/relationships/hyperlink" Target="https://x.com/sar007tk" TargetMode="External"/><Relationship Id="rId5" Type="http://schemas.openxmlformats.org/officeDocument/2006/relationships/hyperlink" Target="https://www.youtube.com/@amazonbuy16" TargetMode="External"/><Relationship Id="rId4" Type="http://schemas.openxmlformats.org/officeDocument/2006/relationships/hyperlink" Target="https://www.linkedin.com/company/amazonbuy/?viewAsMember=tru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www.facebook.com/share/p/1GAsdtDE8i/" TargetMode="External"/><Relationship Id="rId3" Type="http://schemas.openxmlformats.org/officeDocument/2006/relationships/hyperlink" Target="https://www.facebook.com/share/v/1aEYbCL5hH/" TargetMode="External"/><Relationship Id="rId7" Type="http://schemas.openxmlformats.org/officeDocument/2006/relationships/hyperlink" Target="https://www.instagram.com/reel/DTDZGBQkpAE/?utm_source=ig_web_copy_link&amp;igsh=MzRlODBiNWFlZA==" TargetMode="External"/><Relationship Id="rId2" Type="http://schemas.openxmlformats.org/officeDocument/2006/relationships/hyperlink" Target="https://www.instagram.com/reel/DS-SG5Akh82/?utm_source=ig_web_copy_link&amp;igsh=MzRlODBiNWFlZA==" TargetMode="External"/><Relationship Id="rId1" Type="http://schemas.openxmlformats.org/officeDocument/2006/relationships/slideLayout" Target="../slideLayouts/slideLayout2.xml"/><Relationship Id="rId6" Type="http://schemas.openxmlformats.org/officeDocument/2006/relationships/hyperlink" Target="https://www.linkedin.com/feed/update/urn:li:activity:7412526748233318400" TargetMode="External"/><Relationship Id="rId11" Type="http://schemas.openxmlformats.org/officeDocument/2006/relationships/hyperlink" Target="https://www.instagram.com/p/DTDbYjBEv3J/?utm_source=ig_web_copy_link&amp;igsh=MzRlODBiNWFlZA==" TargetMode="External"/><Relationship Id="rId5" Type="http://schemas.openxmlformats.org/officeDocument/2006/relationships/hyperlink" Target="https://x.com/sar007tk/status/2006759909908762802?s=20" TargetMode="External"/><Relationship Id="rId10" Type="http://schemas.openxmlformats.org/officeDocument/2006/relationships/hyperlink" Target="https://www.facebook.com/share/r/1CFTy5sXmk/" TargetMode="External"/><Relationship Id="rId4" Type="http://schemas.openxmlformats.org/officeDocument/2006/relationships/hyperlink" Target="https://youtu.be/17U9IzakC38" TargetMode="External"/><Relationship Id="rId9" Type="http://schemas.openxmlformats.org/officeDocument/2006/relationships/hyperlink" Target="https://www.instagram.com/reel/DTDapqbEl3H/?utm_source=ig_web_copy_link&amp;igsh=MzRlODBiNWFlZA=="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amazonbuyreportsblog.blogspot.com/2026/01/top-7-online-shopping-mistakes-and-how_64.html" TargetMode="External"/><Relationship Id="rId2" Type="http://schemas.openxmlformats.org/officeDocument/2006/relationships/hyperlink" Target="https://amazonbuy.unaux.com/sj16/2026/01/03/how-to-choose-the-right-product-online-a-buyers-guide-2025/" TargetMode="External"/><Relationship Id="rId1" Type="http://schemas.openxmlformats.org/officeDocument/2006/relationships/slideLayout" Target="../slideLayouts/slideLayout2.xml"/><Relationship Id="rId6" Type="http://schemas.openxmlformats.org/officeDocument/2006/relationships/hyperlink" Target="https://www.linkedin.com/pulse/top-trends-online-shopping-you-should-know-year-amazonbuy-kis9f" TargetMode="External"/><Relationship Id="rId5" Type="http://schemas.openxmlformats.org/officeDocument/2006/relationships/hyperlink" Target="https://www.tumblr.com/amazonbuy16/804739786387734528/how-customer-reviews-influence-buying-decisions?source=share" TargetMode="External"/><Relationship Id="rId4" Type="http://schemas.openxmlformats.org/officeDocument/2006/relationships/hyperlink" Target="https://medium.com/@sj0888694/why-quality-matters-more-than-price-in-online-shopping-01609f72a346"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docs.google.com/spreadsheets/d/1oKKCSHc2ZimkrZXuPVrbbu5mOI_gRijf-YZiJ6TyKNY/edit?usp=sharing"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F21FEF1F-3765-4DD6-BD6D-7D2DE9C59DF4}"/>
              </a:ext>
            </a:extLst>
          </p:cNvPr>
          <p:cNvSpPr/>
          <p:nvPr/>
        </p:nvSpPr>
        <p:spPr>
          <a:xfrm rot="5400000">
            <a:off x="9878829" y="3215937"/>
            <a:ext cx="3316690" cy="4835022"/>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Graphic 11">
            <a:extLst>
              <a:ext uri="{FF2B5EF4-FFF2-40B4-BE49-F238E27FC236}">
                <a16:creationId xmlns:a16="http://schemas.microsoft.com/office/drawing/2014/main" id="{30CDF02D-CAE1-425F-B0D5-8BB3AD1C0C50}"/>
              </a:ext>
            </a:extLst>
          </p:cNvPr>
          <p:cNvSpPr/>
          <p:nvPr/>
        </p:nvSpPr>
        <p:spPr>
          <a:xfrm>
            <a:off x="10747201" y="4961641"/>
            <a:ext cx="1444799" cy="1343613"/>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6" name="Graphic 4">
            <a:extLst>
              <a:ext uri="{FF2B5EF4-FFF2-40B4-BE49-F238E27FC236}">
                <a16:creationId xmlns:a16="http://schemas.microsoft.com/office/drawing/2014/main" id="{834BA1D4-0C72-474A-83FF-2D1B207A407E}"/>
              </a:ext>
            </a:extLst>
          </p:cNvPr>
          <p:cNvSpPr/>
          <p:nvPr/>
        </p:nvSpPr>
        <p:spPr>
          <a:xfrm rot="2476041">
            <a:off x="-1505993" y="-2254131"/>
            <a:ext cx="4024137" cy="7105531"/>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a:p>
        </p:txBody>
      </p:sp>
      <p:sp>
        <p:nvSpPr>
          <p:cNvPr id="22" name="Graphic 4">
            <a:extLst>
              <a:ext uri="{FF2B5EF4-FFF2-40B4-BE49-F238E27FC236}">
                <a16:creationId xmlns:a16="http://schemas.microsoft.com/office/drawing/2014/main" id="{8C23666D-AA0B-4055-B6D1-F271DD034ADC}"/>
              </a:ext>
            </a:extLst>
          </p:cNvPr>
          <p:cNvSpPr/>
          <p:nvPr/>
        </p:nvSpPr>
        <p:spPr>
          <a:xfrm rot="3140551">
            <a:off x="-2192543" y="-2808187"/>
            <a:ext cx="4024137" cy="7105531"/>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a:p>
        </p:txBody>
      </p:sp>
      <p:sp>
        <p:nvSpPr>
          <p:cNvPr id="25" name="Graphic 11">
            <a:extLst>
              <a:ext uri="{FF2B5EF4-FFF2-40B4-BE49-F238E27FC236}">
                <a16:creationId xmlns:a16="http://schemas.microsoft.com/office/drawing/2014/main" id="{22B03510-4CF1-46CA-BE80-1E37CD0837F6}"/>
              </a:ext>
            </a:extLst>
          </p:cNvPr>
          <p:cNvSpPr/>
          <p:nvPr/>
        </p:nvSpPr>
        <p:spPr>
          <a:xfrm rot="8901965">
            <a:off x="2258794" y="555042"/>
            <a:ext cx="1370251" cy="1274286"/>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dirty="0"/>
          </a:p>
        </p:txBody>
      </p:sp>
      <p:pic>
        <p:nvPicPr>
          <p:cNvPr id="5" name="Picture 4">
            <a:extLst>
              <a:ext uri="{FF2B5EF4-FFF2-40B4-BE49-F238E27FC236}">
                <a16:creationId xmlns:a16="http://schemas.microsoft.com/office/drawing/2014/main" id="{8A3D6FA5-7F6C-1D23-2F4C-F403DF2E26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5898" y="581025"/>
            <a:ext cx="5425827" cy="5425827"/>
          </a:xfrm>
          <a:prstGeom prst="rect">
            <a:avLst/>
          </a:prstGeom>
        </p:spPr>
      </p:pic>
      <p:sp>
        <p:nvSpPr>
          <p:cNvPr id="3" name="TextBox 2">
            <a:extLst>
              <a:ext uri="{FF2B5EF4-FFF2-40B4-BE49-F238E27FC236}">
                <a16:creationId xmlns:a16="http://schemas.microsoft.com/office/drawing/2014/main" id="{4C45AA03-9F10-B335-B9E4-7611A4F33DA6}"/>
              </a:ext>
            </a:extLst>
          </p:cNvPr>
          <p:cNvSpPr txBox="1"/>
          <p:nvPr/>
        </p:nvSpPr>
        <p:spPr>
          <a:xfrm>
            <a:off x="1273969" y="5678013"/>
            <a:ext cx="8529636" cy="461665"/>
          </a:xfrm>
          <a:prstGeom prst="rect">
            <a:avLst/>
          </a:prstGeom>
          <a:noFill/>
        </p:spPr>
        <p:txBody>
          <a:bodyPr wrap="square">
            <a:spAutoFit/>
          </a:bodyPr>
          <a:lstStyle/>
          <a:p>
            <a:r>
              <a:rPr lang="en-IN" sz="2400" b="1" dirty="0"/>
              <a:t>My Brand Website Link </a:t>
            </a:r>
            <a:r>
              <a:rPr lang="en-IN" sz="2400" dirty="0"/>
              <a:t>:- </a:t>
            </a:r>
            <a:r>
              <a:rPr lang="en-IN" sz="2400" dirty="0">
                <a:hlinkClick r:id="rId3"/>
              </a:rPr>
              <a:t>http://amazonbuy.unaux.com/sj16/</a:t>
            </a:r>
            <a:endParaRPr lang="en-IN" sz="2400" dirty="0"/>
          </a:p>
        </p:txBody>
      </p:sp>
      <p:sp>
        <p:nvSpPr>
          <p:cNvPr id="2" name="TextBox 1">
            <a:extLst>
              <a:ext uri="{FF2B5EF4-FFF2-40B4-BE49-F238E27FC236}">
                <a16:creationId xmlns:a16="http://schemas.microsoft.com/office/drawing/2014/main" id="{06E59D68-16D4-A91E-EFF8-01E7BE61E452}"/>
              </a:ext>
            </a:extLst>
          </p:cNvPr>
          <p:cNvSpPr txBox="1"/>
          <p:nvPr/>
        </p:nvSpPr>
        <p:spPr>
          <a:xfrm>
            <a:off x="7821439" y="206972"/>
            <a:ext cx="4370561" cy="461665"/>
          </a:xfrm>
          <a:prstGeom prst="rect">
            <a:avLst/>
          </a:prstGeom>
          <a:noFill/>
        </p:spPr>
        <p:txBody>
          <a:bodyPr wrap="square">
            <a:spAutoFit/>
          </a:bodyPr>
          <a:lstStyle/>
          <a:p>
            <a:r>
              <a:rPr lang="en-IN" sz="2400" b="1" dirty="0"/>
              <a:t>Presenter </a:t>
            </a:r>
            <a:r>
              <a:rPr lang="en-IN" sz="2400" dirty="0"/>
              <a:t>:- </a:t>
            </a:r>
            <a:r>
              <a:rPr lang="en-IN" sz="2400" b="1" dirty="0"/>
              <a:t>Shubham Y. Jadhav</a:t>
            </a:r>
          </a:p>
        </p:txBody>
      </p:sp>
    </p:spTree>
    <p:extLst>
      <p:ext uri="{BB962C8B-B14F-4D97-AF65-F5344CB8AC3E}">
        <p14:creationId xmlns:p14="http://schemas.microsoft.com/office/powerpoint/2010/main" val="1416156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27108-DB65-C95D-5451-421B3CBF15B4}"/>
            </a:ext>
          </a:extLst>
        </p:cNvPr>
        <p:cNvGrpSpPr/>
        <p:nvPr/>
      </p:nvGrpSpPr>
      <p:grpSpPr>
        <a:xfrm>
          <a:off x="0" y="0"/>
          <a:ext cx="0" cy="0"/>
          <a:chOff x="0" y="0"/>
          <a:chExt cx="0" cy="0"/>
        </a:xfrm>
      </p:grpSpPr>
      <p:grpSp>
        <p:nvGrpSpPr>
          <p:cNvPr id="65" name="Group 64">
            <a:extLst>
              <a:ext uri="{FF2B5EF4-FFF2-40B4-BE49-F238E27FC236}">
                <a16:creationId xmlns:a16="http://schemas.microsoft.com/office/drawing/2014/main" id="{2C6C7337-BC23-9EEC-B542-0CBA2DC975F7}"/>
              </a:ext>
            </a:extLst>
          </p:cNvPr>
          <p:cNvGrpSpPr/>
          <p:nvPr/>
        </p:nvGrpSpPr>
        <p:grpSpPr>
          <a:xfrm rot="12147091">
            <a:off x="10215311" y="5533587"/>
            <a:ext cx="2210578" cy="2419013"/>
            <a:chOff x="-447720" y="-856723"/>
            <a:chExt cx="2210578" cy="2419013"/>
          </a:xfrm>
        </p:grpSpPr>
        <p:sp>
          <p:nvSpPr>
            <p:cNvPr id="66" name="Graphic 4">
              <a:extLst>
                <a:ext uri="{FF2B5EF4-FFF2-40B4-BE49-F238E27FC236}">
                  <a16:creationId xmlns:a16="http://schemas.microsoft.com/office/drawing/2014/main" id="{6DFC7E57-C425-F35D-EC8D-CE7111157397}"/>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67" name="Graphic 4">
              <a:extLst>
                <a:ext uri="{FF2B5EF4-FFF2-40B4-BE49-F238E27FC236}">
                  <a16:creationId xmlns:a16="http://schemas.microsoft.com/office/drawing/2014/main" id="{0D1A019B-1F6C-8872-080C-82CA5039D41B}"/>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68" name="Graphic 11">
            <a:extLst>
              <a:ext uri="{FF2B5EF4-FFF2-40B4-BE49-F238E27FC236}">
                <a16:creationId xmlns:a16="http://schemas.microsoft.com/office/drawing/2014/main" id="{ECB43AEA-30CC-679A-751D-88E0C317413F}"/>
              </a:ext>
            </a:extLst>
          </p:cNvPr>
          <p:cNvSpPr/>
          <p:nvPr/>
        </p:nvSpPr>
        <p:spPr>
          <a:xfrm rot="7707741">
            <a:off x="11670176" y="571343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27" name="TextBox 26">
            <a:extLst>
              <a:ext uri="{FF2B5EF4-FFF2-40B4-BE49-F238E27FC236}">
                <a16:creationId xmlns:a16="http://schemas.microsoft.com/office/drawing/2014/main" id="{10AD4816-741D-0579-EE97-1AB749980FDA}"/>
              </a:ext>
            </a:extLst>
          </p:cNvPr>
          <p:cNvSpPr txBox="1"/>
          <p:nvPr/>
        </p:nvSpPr>
        <p:spPr>
          <a:xfrm>
            <a:off x="420012" y="129876"/>
            <a:ext cx="4548233" cy="769441"/>
          </a:xfrm>
          <a:prstGeom prst="rect">
            <a:avLst/>
          </a:prstGeom>
          <a:noFill/>
        </p:spPr>
        <p:txBody>
          <a:bodyPr wrap="none" rtlCol="0">
            <a:spAutoFit/>
          </a:bodyPr>
          <a:lstStyle/>
          <a:p>
            <a:r>
              <a:rPr lang="en-US" sz="4400" dirty="0"/>
              <a:t>Social Media Setup</a:t>
            </a:r>
            <a:endParaRPr lang="en-IN" sz="3600" dirty="0">
              <a:latin typeface="Fira Sans Medium" panose="020B0603050000020004" pitchFamily="34" charset="0"/>
            </a:endParaRPr>
          </a:p>
        </p:txBody>
      </p:sp>
      <p:sp>
        <p:nvSpPr>
          <p:cNvPr id="6" name="TextBox 5">
            <a:extLst>
              <a:ext uri="{FF2B5EF4-FFF2-40B4-BE49-F238E27FC236}">
                <a16:creationId xmlns:a16="http://schemas.microsoft.com/office/drawing/2014/main" id="{A143F4A2-4A3B-0865-EF5E-48024B25F383}"/>
              </a:ext>
            </a:extLst>
          </p:cNvPr>
          <p:cNvSpPr txBox="1"/>
          <p:nvPr/>
        </p:nvSpPr>
        <p:spPr>
          <a:xfrm>
            <a:off x="1385595" y="2430007"/>
            <a:ext cx="9577874" cy="369332"/>
          </a:xfrm>
          <a:prstGeom prst="rect">
            <a:avLst/>
          </a:prstGeom>
          <a:noFill/>
        </p:spPr>
        <p:txBody>
          <a:bodyPr wrap="square">
            <a:spAutoFit/>
          </a:bodyPr>
          <a:lstStyle/>
          <a:p>
            <a:r>
              <a:rPr lang="en-IN" b="1" dirty="0"/>
              <a:t>Facebook</a:t>
            </a:r>
            <a:r>
              <a:rPr lang="en-IN" dirty="0"/>
              <a:t> :- </a:t>
            </a:r>
            <a:r>
              <a:rPr lang="en-IN" dirty="0">
                <a:hlinkClick r:id="rId2"/>
              </a:rPr>
              <a:t>https://www.facebook.com/profile.php?id=61585328716482</a:t>
            </a:r>
            <a:endParaRPr lang="en-IN" dirty="0"/>
          </a:p>
        </p:txBody>
      </p:sp>
      <p:sp>
        <p:nvSpPr>
          <p:cNvPr id="8" name="TextBox 7">
            <a:extLst>
              <a:ext uri="{FF2B5EF4-FFF2-40B4-BE49-F238E27FC236}">
                <a16:creationId xmlns:a16="http://schemas.microsoft.com/office/drawing/2014/main" id="{EA15F2D5-9C6D-C360-8346-E3240BDE5B23}"/>
              </a:ext>
            </a:extLst>
          </p:cNvPr>
          <p:cNvSpPr txBox="1"/>
          <p:nvPr/>
        </p:nvSpPr>
        <p:spPr>
          <a:xfrm>
            <a:off x="1385595" y="3242254"/>
            <a:ext cx="6316824" cy="369332"/>
          </a:xfrm>
          <a:prstGeom prst="rect">
            <a:avLst/>
          </a:prstGeom>
          <a:noFill/>
        </p:spPr>
        <p:txBody>
          <a:bodyPr wrap="square">
            <a:spAutoFit/>
          </a:bodyPr>
          <a:lstStyle/>
          <a:p>
            <a:r>
              <a:rPr lang="en-IN" b="1" dirty="0"/>
              <a:t>Instagram</a:t>
            </a:r>
            <a:r>
              <a:rPr lang="en-IN" dirty="0"/>
              <a:t> :- </a:t>
            </a:r>
            <a:r>
              <a:rPr lang="en-IN" dirty="0">
                <a:hlinkClick r:id="rId3"/>
              </a:rPr>
              <a:t>https://www.instagram.com/amazonbuy_16/</a:t>
            </a:r>
            <a:endParaRPr lang="en-IN" dirty="0"/>
          </a:p>
        </p:txBody>
      </p:sp>
      <p:sp>
        <p:nvSpPr>
          <p:cNvPr id="11" name="TextBox 10">
            <a:extLst>
              <a:ext uri="{FF2B5EF4-FFF2-40B4-BE49-F238E27FC236}">
                <a16:creationId xmlns:a16="http://schemas.microsoft.com/office/drawing/2014/main" id="{8108961E-1FB1-F336-0B31-D24C26C8A8D7}"/>
              </a:ext>
            </a:extLst>
          </p:cNvPr>
          <p:cNvSpPr txBox="1"/>
          <p:nvPr/>
        </p:nvSpPr>
        <p:spPr>
          <a:xfrm>
            <a:off x="1385595" y="4038298"/>
            <a:ext cx="8934062" cy="369332"/>
          </a:xfrm>
          <a:prstGeom prst="rect">
            <a:avLst/>
          </a:prstGeom>
          <a:noFill/>
        </p:spPr>
        <p:txBody>
          <a:bodyPr wrap="square">
            <a:spAutoFit/>
          </a:bodyPr>
          <a:lstStyle/>
          <a:p>
            <a:r>
              <a:rPr lang="en-IN" b="1" dirty="0"/>
              <a:t>LinkedIn</a:t>
            </a:r>
            <a:r>
              <a:rPr lang="en-IN" dirty="0"/>
              <a:t> :- </a:t>
            </a:r>
            <a:r>
              <a:rPr lang="en-IN" dirty="0">
                <a:hlinkClick r:id="rId4"/>
              </a:rPr>
              <a:t>https://www.linkedin.com/company/amazonbuy/?viewAsMember=true</a:t>
            </a:r>
            <a:endParaRPr lang="en-IN" dirty="0"/>
          </a:p>
        </p:txBody>
      </p:sp>
      <p:sp>
        <p:nvSpPr>
          <p:cNvPr id="13" name="TextBox 12">
            <a:extLst>
              <a:ext uri="{FF2B5EF4-FFF2-40B4-BE49-F238E27FC236}">
                <a16:creationId xmlns:a16="http://schemas.microsoft.com/office/drawing/2014/main" id="{12B4B98C-CABA-71E5-34BF-97D187AAEC64}"/>
              </a:ext>
            </a:extLst>
          </p:cNvPr>
          <p:cNvSpPr txBox="1"/>
          <p:nvPr/>
        </p:nvSpPr>
        <p:spPr>
          <a:xfrm>
            <a:off x="1385595" y="4773018"/>
            <a:ext cx="6316824" cy="369332"/>
          </a:xfrm>
          <a:prstGeom prst="rect">
            <a:avLst/>
          </a:prstGeom>
          <a:noFill/>
        </p:spPr>
        <p:txBody>
          <a:bodyPr wrap="square">
            <a:spAutoFit/>
          </a:bodyPr>
          <a:lstStyle/>
          <a:p>
            <a:r>
              <a:rPr lang="en-IN" b="1" dirty="0"/>
              <a:t>YouTube</a:t>
            </a:r>
            <a:r>
              <a:rPr lang="en-IN" dirty="0"/>
              <a:t> :- </a:t>
            </a:r>
            <a:r>
              <a:rPr lang="en-IN" dirty="0">
                <a:hlinkClick r:id="rId5"/>
              </a:rPr>
              <a:t>https://www.youtube.com/@amazonbuy16</a:t>
            </a:r>
            <a:endParaRPr lang="en-IN" dirty="0"/>
          </a:p>
        </p:txBody>
      </p:sp>
      <p:sp>
        <p:nvSpPr>
          <p:cNvPr id="15" name="TextBox 14">
            <a:extLst>
              <a:ext uri="{FF2B5EF4-FFF2-40B4-BE49-F238E27FC236}">
                <a16:creationId xmlns:a16="http://schemas.microsoft.com/office/drawing/2014/main" id="{7ED1ADEB-A682-01C4-CA73-655E690B1780}"/>
              </a:ext>
            </a:extLst>
          </p:cNvPr>
          <p:cNvSpPr txBox="1"/>
          <p:nvPr/>
        </p:nvSpPr>
        <p:spPr>
          <a:xfrm>
            <a:off x="1385595" y="5507738"/>
            <a:ext cx="6316824" cy="369332"/>
          </a:xfrm>
          <a:prstGeom prst="rect">
            <a:avLst/>
          </a:prstGeom>
          <a:noFill/>
        </p:spPr>
        <p:txBody>
          <a:bodyPr wrap="square">
            <a:spAutoFit/>
          </a:bodyPr>
          <a:lstStyle/>
          <a:p>
            <a:r>
              <a:rPr lang="en-IN" b="1" dirty="0"/>
              <a:t>X/twitter </a:t>
            </a:r>
            <a:r>
              <a:rPr lang="en-IN" dirty="0"/>
              <a:t>:- </a:t>
            </a:r>
            <a:r>
              <a:rPr lang="en-IN" dirty="0">
                <a:hlinkClick r:id="rId6"/>
              </a:rPr>
              <a:t>https://x.com/sar007tk</a:t>
            </a:r>
            <a:endParaRPr lang="en-IN" dirty="0"/>
          </a:p>
        </p:txBody>
      </p:sp>
      <p:sp>
        <p:nvSpPr>
          <p:cNvPr id="17" name="TextBox 16">
            <a:extLst>
              <a:ext uri="{FF2B5EF4-FFF2-40B4-BE49-F238E27FC236}">
                <a16:creationId xmlns:a16="http://schemas.microsoft.com/office/drawing/2014/main" id="{3799D2AE-3952-4AE9-6E96-916CBAE11FFD}"/>
              </a:ext>
            </a:extLst>
          </p:cNvPr>
          <p:cNvSpPr txBox="1"/>
          <p:nvPr/>
        </p:nvSpPr>
        <p:spPr>
          <a:xfrm>
            <a:off x="420012" y="1346103"/>
            <a:ext cx="6316824" cy="369332"/>
          </a:xfrm>
          <a:prstGeom prst="rect">
            <a:avLst/>
          </a:prstGeom>
          <a:noFill/>
        </p:spPr>
        <p:txBody>
          <a:bodyPr wrap="square">
            <a:spAutoFit/>
          </a:bodyPr>
          <a:lstStyle/>
          <a:p>
            <a:r>
              <a:rPr lang="en-IN" b="1" u="sng" dirty="0"/>
              <a:t>The Profile Links :- </a:t>
            </a:r>
          </a:p>
        </p:txBody>
      </p:sp>
    </p:spTree>
    <p:extLst>
      <p:ext uri="{BB962C8B-B14F-4D97-AF65-F5344CB8AC3E}">
        <p14:creationId xmlns:p14="http://schemas.microsoft.com/office/powerpoint/2010/main" val="3372518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6D1073-197E-DC73-30CA-E7761C829523}"/>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06201BE8-1606-869B-68C0-A58D87FF7C69}"/>
              </a:ext>
            </a:extLst>
          </p:cNvPr>
          <p:cNvGrpSpPr/>
          <p:nvPr/>
        </p:nvGrpSpPr>
        <p:grpSpPr>
          <a:xfrm>
            <a:off x="1388714" y="729250"/>
            <a:ext cx="10145739" cy="5936369"/>
            <a:chOff x="3177488" y="653136"/>
            <a:chExt cx="8457700" cy="6000147"/>
          </a:xfrm>
        </p:grpSpPr>
        <p:grpSp>
          <p:nvGrpSpPr>
            <p:cNvPr id="87" name="Group 86">
              <a:extLst>
                <a:ext uri="{FF2B5EF4-FFF2-40B4-BE49-F238E27FC236}">
                  <a16:creationId xmlns:a16="http://schemas.microsoft.com/office/drawing/2014/main" id="{CB82EDA0-3805-71B4-5327-D0BC975297AA}"/>
                </a:ext>
              </a:extLst>
            </p:cNvPr>
            <p:cNvGrpSpPr/>
            <p:nvPr/>
          </p:nvGrpSpPr>
          <p:grpSpPr>
            <a:xfrm>
              <a:off x="4543237" y="1516538"/>
              <a:ext cx="6048654" cy="4051514"/>
              <a:chOff x="3145157" y="1377808"/>
              <a:chExt cx="6227000" cy="4170973"/>
            </a:xfrm>
          </p:grpSpPr>
          <p:cxnSp>
            <p:nvCxnSpPr>
              <p:cNvPr id="77" name="Straight Connector 76">
                <a:extLst>
                  <a:ext uri="{FF2B5EF4-FFF2-40B4-BE49-F238E27FC236}">
                    <a16:creationId xmlns:a16="http://schemas.microsoft.com/office/drawing/2014/main" id="{EAB0BBD0-205C-3199-A062-07D3FC2DA143}"/>
                  </a:ext>
                </a:extLst>
              </p:cNvPr>
              <p:cNvCxnSpPr>
                <a:cxnSpLocks/>
              </p:cNvCxnSpPr>
              <p:nvPr/>
            </p:nvCxnSpPr>
            <p:spPr>
              <a:xfrm flipV="1">
                <a:off x="6362873" y="2056698"/>
                <a:ext cx="1602956" cy="1335776"/>
              </a:xfrm>
              <a:prstGeom prst="line">
                <a:avLst/>
              </a:prstGeom>
              <a:ln w="38100" cap="rnd">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1CCE36E-923C-2B11-0082-1CD03615222F}"/>
                  </a:ext>
                </a:extLst>
              </p:cNvPr>
              <p:cNvCxnSpPr>
                <a:cxnSpLocks/>
              </p:cNvCxnSpPr>
              <p:nvPr/>
            </p:nvCxnSpPr>
            <p:spPr>
              <a:xfrm>
                <a:off x="4550738" y="1833537"/>
                <a:ext cx="1585629" cy="1598939"/>
              </a:xfrm>
              <a:prstGeom prst="line">
                <a:avLst/>
              </a:prstGeom>
              <a:ln w="38100" cap="rnd">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871F04-DDE0-D65D-57B0-0CF3CEF5F1A1}"/>
                  </a:ext>
                </a:extLst>
              </p:cNvPr>
              <p:cNvCxnSpPr>
                <a:cxnSpLocks/>
              </p:cNvCxnSpPr>
              <p:nvPr/>
            </p:nvCxnSpPr>
            <p:spPr>
              <a:xfrm>
                <a:off x="3145157" y="3043865"/>
                <a:ext cx="2190367" cy="384719"/>
              </a:xfrm>
              <a:prstGeom prst="line">
                <a:avLst/>
              </a:prstGeom>
              <a:ln w="38100" cap="rnd">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4806FF6-BBA2-4954-07AA-D818D1B9416C}"/>
                  </a:ext>
                </a:extLst>
              </p:cNvPr>
              <p:cNvCxnSpPr>
                <a:cxnSpLocks/>
              </p:cNvCxnSpPr>
              <p:nvPr/>
            </p:nvCxnSpPr>
            <p:spPr>
              <a:xfrm flipV="1">
                <a:off x="6342257" y="3428583"/>
                <a:ext cx="3029900" cy="12728"/>
              </a:xfrm>
              <a:prstGeom prst="line">
                <a:avLst/>
              </a:prstGeom>
              <a:ln w="38100" cap="rnd">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CA9D0A6-B6BF-8975-6E91-DDC1CD463E44}"/>
                  </a:ext>
                </a:extLst>
              </p:cNvPr>
              <p:cNvCxnSpPr>
                <a:cxnSpLocks/>
              </p:cNvCxnSpPr>
              <p:nvPr/>
            </p:nvCxnSpPr>
            <p:spPr>
              <a:xfrm>
                <a:off x="6035624" y="3456080"/>
                <a:ext cx="2389057" cy="1078521"/>
              </a:xfrm>
              <a:prstGeom prst="line">
                <a:avLst/>
              </a:prstGeom>
              <a:ln w="38100" cap="rnd">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64FB355-F4D7-E6FE-5B65-467A6DF741B8}"/>
                  </a:ext>
                </a:extLst>
              </p:cNvPr>
              <p:cNvCxnSpPr>
                <a:cxnSpLocks/>
              </p:cNvCxnSpPr>
              <p:nvPr/>
            </p:nvCxnSpPr>
            <p:spPr>
              <a:xfrm flipV="1">
                <a:off x="4450129" y="3527995"/>
                <a:ext cx="1682774" cy="1844757"/>
              </a:xfrm>
              <a:prstGeom prst="line">
                <a:avLst/>
              </a:prstGeom>
              <a:ln w="38100" cap="rnd">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836DF32-743F-A6B6-898B-3E38D3FC1926}"/>
                  </a:ext>
                </a:extLst>
              </p:cNvPr>
              <p:cNvCxnSpPr>
                <a:cxnSpLocks/>
              </p:cNvCxnSpPr>
              <p:nvPr/>
            </p:nvCxnSpPr>
            <p:spPr>
              <a:xfrm flipV="1">
                <a:off x="6095724" y="4190300"/>
                <a:ext cx="0" cy="1358481"/>
              </a:xfrm>
              <a:prstGeom prst="line">
                <a:avLst/>
              </a:prstGeom>
              <a:ln w="38100" cap="rnd">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7C058D44-454A-BE9A-D3DC-B7D55F36FFA2}"/>
                  </a:ext>
                </a:extLst>
              </p:cNvPr>
              <p:cNvCxnSpPr>
                <a:cxnSpLocks/>
              </p:cNvCxnSpPr>
              <p:nvPr/>
            </p:nvCxnSpPr>
            <p:spPr>
              <a:xfrm flipV="1">
                <a:off x="6095724" y="1377808"/>
                <a:ext cx="0" cy="1358481"/>
              </a:xfrm>
              <a:prstGeom prst="line">
                <a:avLst/>
              </a:prstGeom>
              <a:ln w="38100" cap="rnd">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 name="Oval 3">
              <a:extLst>
                <a:ext uri="{FF2B5EF4-FFF2-40B4-BE49-F238E27FC236}">
                  <a16:creationId xmlns:a16="http://schemas.microsoft.com/office/drawing/2014/main" id="{295D1780-85C6-00C6-1FD7-60E892E75432}"/>
                </a:ext>
              </a:extLst>
            </p:cNvPr>
            <p:cNvSpPr/>
            <p:nvPr/>
          </p:nvSpPr>
          <p:spPr>
            <a:xfrm>
              <a:off x="6456071" y="2564739"/>
              <a:ext cx="1888486" cy="1888486"/>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10 Relevant Content Topics</a:t>
              </a:r>
            </a:p>
          </p:txBody>
        </p:sp>
        <p:sp>
          <p:nvSpPr>
            <p:cNvPr id="6" name="Oval 5">
              <a:extLst>
                <a:ext uri="{FF2B5EF4-FFF2-40B4-BE49-F238E27FC236}">
                  <a16:creationId xmlns:a16="http://schemas.microsoft.com/office/drawing/2014/main" id="{7A3ADFBD-81C8-F6D9-EDF6-DFEE6891D655}"/>
                </a:ext>
              </a:extLst>
            </p:cNvPr>
            <p:cNvSpPr/>
            <p:nvPr/>
          </p:nvSpPr>
          <p:spPr>
            <a:xfrm>
              <a:off x="3177488" y="2540610"/>
              <a:ext cx="1590049" cy="1188538"/>
            </a:xfrm>
            <a:prstGeom prst="ellipse">
              <a:avLst/>
            </a:prstGeom>
            <a:solidFill>
              <a:srgbClr val="644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Product Comparison</a:t>
              </a:r>
            </a:p>
          </p:txBody>
        </p:sp>
        <p:sp>
          <p:nvSpPr>
            <p:cNvPr id="9" name="Oval 8">
              <a:extLst>
                <a:ext uri="{FF2B5EF4-FFF2-40B4-BE49-F238E27FC236}">
                  <a16:creationId xmlns:a16="http://schemas.microsoft.com/office/drawing/2014/main" id="{A0D4B73A-EAD6-8748-8831-7012F93E510A}"/>
                </a:ext>
              </a:extLst>
            </p:cNvPr>
            <p:cNvSpPr/>
            <p:nvPr/>
          </p:nvSpPr>
          <p:spPr>
            <a:xfrm>
              <a:off x="10419654" y="2881568"/>
              <a:ext cx="1215534" cy="1199084"/>
            </a:xfrm>
            <a:prstGeom prst="ellipse">
              <a:avLst/>
            </a:prstGeom>
            <a:solidFill>
              <a:srgbClr val="25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How to Use the Product</a:t>
              </a:r>
              <a:endParaRPr lang="en-IN" b="1" dirty="0"/>
            </a:p>
          </p:txBody>
        </p:sp>
        <p:sp>
          <p:nvSpPr>
            <p:cNvPr id="8" name="Oval 7">
              <a:extLst>
                <a:ext uri="{FF2B5EF4-FFF2-40B4-BE49-F238E27FC236}">
                  <a16:creationId xmlns:a16="http://schemas.microsoft.com/office/drawing/2014/main" id="{8DB2FE33-C1FD-121D-63E2-32519F5B6E31}"/>
                </a:ext>
              </a:extLst>
            </p:cNvPr>
            <p:cNvSpPr/>
            <p:nvPr/>
          </p:nvSpPr>
          <p:spPr>
            <a:xfrm>
              <a:off x="9101594" y="1096215"/>
              <a:ext cx="1318060" cy="1338265"/>
            </a:xfrm>
            <a:prstGeom prst="ellipse">
              <a:avLst/>
            </a:prstGeom>
            <a:solidFill>
              <a:srgbClr val="F6C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Product Benefits Explained</a:t>
              </a:r>
            </a:p>
          </p:txBody>
        </p:sp>
        <p:sp>
          <p:nvSpPr>
            <p:cNvPr id="7" name="Oval 6">
              <a:extLst>
                <a:ext uri="{FF2B5EF4-FFF2-40B4-BE49-F238E27FC236}">
                  <a16:creationId xmlns:a16="http://schemas.microsoft.com/office/drawing/2014/main" id="{0B3801D1-D80F-EB68-6165-BE59EEA566BB}"/>
                </a:ext>
              </a:extLst>
            </p:cNvPr>
            <p:cNvSpPr/>
            <p:nvPr/>
          </p:nvSpPr>
          <p:spPr>
            <a:xfrm>
              <a:off x="4663134" y="1080968"/>
              <a:ext cx="1318077" cy="1112211"/>
            </a:xfrm>
            <a:prstGeom prst="ellipse">
              <a:avLst/>
            </a:prstGeom>
            <a:solidFill>
              <a:srgbClr val="00AA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Daily Tips / Hacks</a:t>
              </a:r>
            </a:p>
          </p:txBody>
        </p:sp>
        <p:sp>
          <p:nvSpPr>
            <p:cNvPr id="5" name="Oval 4">
              <a:extLst>
                <a:ext uri="{FF2B5EF4-FFF2-40B4-BE49-F238E27FC236}">
                  <a16:creationId xmlns:a16="http://schemas.microsoft.com/office/drawing/2014/main" id="{EAA7B787-F364-1E7A-FF1A-BFCEB4B0C790}"/>
                </a:ext>
              </a:extLst>
            </p:cNvPr>
            <p:cNvSpPr/>
            <p:nvPr/>
          </p:nvSpPr>
          <p:spPr>
            <a:xfrm>
              <a:off x="4504326" y="5039532"/>
              <a:ext cx="1416309" cy="1444608"/>
            </a:xfrm>
            <a:prstGeom prst="ellipse">
              <a:avLst/>
            </a:prstGeom>
            <a:solidFill>
              <a:srgbClr val="05A0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Top 3 Mistakes Customers Make</a:t>
              </a:r>
              <a:endParaRPr lang="en-IN" b="1" dirty="0"/>
            </a:p>
          </p:txBody>
        </p:sp>
        <p:sp>
          <p:nvSpPr>
            <p:cNvPr id="12" name="Oval 11">
              <a:extLst>
                <a:ext uri="{FF2B5EF4-FFF2-40B4-BE49-F238E27FC236}">
                  <a16:creationId xmlns:a16="http://schemas.microsoft.com/office/drawing/2014/main" id="{9195EBA9-63FF-681C-9356-D1916645B5CE}"/>
                </a:ext>
              </a:extLst>
            </p:cNvPr>
            <p:cNvSpPr/>
            <p:nvPr/>
          </p:nvSpPr>
          <p:spPr>
            <a:xfrm>
              <a:off x="9537106" y="4210345"/>
              <a:ext cx="1240587" cy="1186720"/>
            </a:xfrm>
            <a:prstGeom prst="ellipse">
              <a:avLst/>
            </a:prstGeom>
            <a:solidFill>
              <a:srgbClr val="00AA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Before &amp; After Results</a:t>
              </a:r>
            </a:p>
          </p:txBody>
        </p:sp>
        <p:sp>
          <p:nvSpPr>
            <p:cNvPr id="10" name="Oval 9">
              <a:extLst>
                <a:ext uri="{FF2B5EF4-FFF2-40B4-BE49-F238E27FC236}">
                  <a16:creationId xmlns:a16="http://schemas.microsoft.com/office/drawing/2014/main" id="{530CFE31-9E3B-0769-5D09-C884919DD03A}"/>
                </a:ext>
              </a:extLst>
            </p:cNvPr>
            <p:cNvSpPr/>
            <p:nvPr/>
          </p:nvSpPr>
          <p:spPr>
            <a:xfrm>
              <a:off x="6772873" y="5302166"/>
              <a:ext cx="1294801" cy="1351117"/>
            </a:xfrm>
            <a:prstGeom prst="ellipse">
              <a:avLst/>
            </a:prstGeom>
            <a:solidFill>
              <a:srgbClr val="E154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Customer Reviews</a:t>
              </a:r>
            </a:p>
          </p:txBody>
        </p:sp>
        <p:sp>
          <p:nvSpPr>
            <p:cNvPr id="11" name="Oval 10">
              <a:extLst>
                <a:ext uri="{FF2B5EF4-FFF2-40B4-BE49-F238E27FC236}">
                  <a16:creationId xmlns:a16="http://schemas.microsoft.com/office/drawing/2014/main" id="{BBBDDCE0-67AA-5F6C-B8E4-1CCBE37FEA41}"/>
                </a:ext>
              </a:extLst>
            </p:cNvPr>
            <p:cNvSpPr/>
            <p:nvPr/>
          </p:nvSpPr>
          <p:spPr>
            <a:xfrm>
              <a:off x="6750259" y="653136"/>
              <a:ext cx="1318077" cy="1112211"/>
            </a:xfrm>
            <a:prstGeom prst="ellipse">
              <a:avLst/>
            </a:prstGeom>
            <a:solidFill>
              <a:srgbClr val="0067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Behind the Brand</a:t>
              </a:r>
            </a:p>
          </p:txBody>
        </p:sp>
      </p:grpSp>
      <p:grpSp>
        <p:nvGrpSpPr>
          <p:cNvPr id="65" name="Group 64">
            <a:extLst>
              <a:ext uri="{FF2B5EF4-FFF2-40B4-BE49-F238E27FC236}">
                <a16:creationId xmlns:a16="http://schemas.microsoft.com/office/drawing/2014/main" id="{94D4A757-8FFD-CB75-F83C-32F67A15D669}"/>
              </a:ext>
            </a:extLst>
          </p:cNvPr>
          <p:cNvGrpSpPr/>
          <p:nvPr/>
        </p:nvGrpSpPr>
        <p:grpSpPr>
          <a:xfrm rot="12147091">
            <a:off x="10215311" y="5533587"/>
            <a:ext cx="2210578" cy="2419013"/>
            <a:chOff x="-447720" y="-856723"/>
            <a:chExt cx="2210578" cy="2419013"/>
          </a:xfrm>
        </p:grpSpPr>
        <p:sp>
          <p:nvSpPr>
            <p:cNvPr id="66" name="Graphic 4">
              <a:extLst>
                <a:ext uri="{FF2B5EF4-FFF2-40B4-BE49-F238E27FC236}">
                  <a16:creationId xmlns:a16="http://schemas.microsoft.com/office/drawing/2014/main" id="{5061EAA8-CD1E-C38E-24B4-5BDB08C5D0BB}"/>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67" name="Graphic 4">
              <a:extLst>
                <a:ext uri="{FF2B5EF4-FFF2-40B4-BE49-F238E27FC236}">
                  <a16:creationId xmlns:a16="http://schemas.microsoft.com/office/drawing/2014/main" id="{B349DCCC-B30E-6C6C-0D63-EDDC7740233C}"/>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68" name="Graphic 11">
            <a:extLst>
              <a:ext uri="{FF2B5EF4-FFF2-40B4-BE49-F238E27FC236}">
                <a16:creationId xmlns:a16="http://schemas.microsoft.com/office/drawing/2014/main" id="{844853BE-2CC6-88C4-E8C6-C088648E96A5}"/>
              </a:ext>
            </a:extLst>
          </p:cNvPr>
          <p:cNvSpPr/>
          <p:nvPr/>
        </p:nvSpPr>
        <p:spPr>
          <a:xfrm rot="7707741">
            <a:off x="11670176" y="571343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30" name="Oval 29">
            <a:extLst>
              <a:ext uri="{FF2B5EF4-FFF2-40B4-BE49-F238E27FC236}">
                <a16:creationId xmlns:a16="http://schemas.microsoft.com/office/drawing/2014/main" id="{8477090F-87A3-EC3B-DCFE-736A86EAF0B8}"/>
              </a:ext>
            </a:extLst>
          </p:cNvPr>
          <p:cNvSpPr/>
          <p:nvPr/>
        </p:nvSpPr>
        <p:spPr>
          <a:xfrm>
            <a:off x="7710328" y="5254159"/>
            <a:ext cx="1684087" cy="1285253"/>
          </a:xfrm>
          <a:prstGeom prst="ellipse">
            <a:avLst/>
          </a:prstGeom>
          <a:solidFill>
            <a:srgbClr val="644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FAQs Answered</a:t>
            </a:r>
          </a:p>
        </p:txBody>
      </p:sp>
      <p:cxnSp>
        <p:nvCxnSpPr>
          <p:cNvPr id="31" name="Straight Connector 30">
            <a:extLst>
              <a:ext uri="{FF2B5EF4-FFF2-40B4-BE49-F238E27FC236}">
                <a16:creationId xmlns:a16="http://schemas.microsoft.com/office/drawing/2014/main" id="{34AD8A34-1811-EB92-F171-AC932026A5DA}"/>
              </a:ext>
            </a:extLst>
          </p:cNvPr>
          <p:cNvCxnSpPr>
            <a:cxnSpLocks/>
          </p:cNvCxnSpPr>
          <p:nvPr/>
        </p:nvCxnSpPr>
        <p:spPr>
          <a:xfrm>
            <a:off x="7187536" y="4286376"/>
            <a:ext cx="1111256" cy="1305547"/>
          </a:xfrm>
          <a:prstGeom prst="line">
            <a:avLst/>
          </a:prstGeom>
          <a:ln w="38100" cap="rnd">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0F827DF-3AC0-64F4-AC23-06BEA8A04738}"/>
              </a:ext>
            </a:extLst>
          </p:cNvPr>
          <p:cNvSpPr/>
          <p:nvPr/>
        </p:nvSpPr>
        <p:spPr>
          <a:xfrm>
            <a:off x="1123355" y="4147927"/>
            <a:ext cx="1581126" cy="1324040"/>
          </a:xfrm>
          <a:prstGeom prst="ellipse">
            <a:avLst/>
          </a:prstGeom>
          <a:solidFill>
            <a:srgbClr val="F6C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Limited-Time Offer</a:t>
            </a:r>
          </a:p>
        </p:txBody>
      </p:sp>
      <p:cxnSp>
        <p:nvCxnSpPr>
          <p:cNvPr id="45" name="Straight Connector 44">
            <a:extLst>
              <a:ext uri="{FF2B5EF4-FFF2-40B4-BE49-F238E27FC236}">
                <a16:creationId xmlns:a16="http://schemas.microsoft.com/office/drawing/2014/main" id="{37858A86-6F0D-C140-F370-08AC4E530B96}"/>
              </a:ext>
            </a:extLst>
          </p:cNvPr>
          <p:cNvCxnSpPr>
            <a:cxnSpLocks/>
          </p:cNvCxnSpPr>
          <p:nvPr/>
        </p:nvCxnSpPr>
        <p:spPr>
          <a:xfrm flipV="1">
            <a:off x="2704481" y="3929702"/>
            <a:ext cx="2665029" cy="713347"/>
          </a:xfrm>
          <a:prstGeom prst="line">
            <a:avLst/>
          </a:prstGeom>
          <a:ln w="38100" cap="rnd">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4997E6C-D53B-E83B-8089-0FF38BD42667}"/>
              </a:ext>
            </a:extLst>
          </p:cNvPr>
          <p:cNvSpPr txBox="1"/>
          <p:nvPr/>
        </p:nvSpPr>
        <p:spPr>
          <a:xfrm>
            <a:off x="466536" y="166706"/>
            <a:ext cx="4212819" cy="584775"/>
          </a:xfrm>
          <a:prstGeom prst="rect">
            <a:avLst/>
          </a:prstGeom>
          <a:noFill/>
        </p:spPr>
        <p:txBody>
          <a:bodyPr wrap="square">
            <a:spAutoFit/>
          </a:bodyPr>
          <a:lstStyle/>
          <a:p>
            <a:r>
              <a:rPr lang="en-IN" sz="3200" dirty="0">
                <a:latin typeface="Fira Sans Medium" panose="020B0603050000020004" pitchFamily="34" charset="0"/>
              </a:rPr>
              <a:t>Organic Marketing</a:t>
            </a:r>
          </a:p>
        </p:txBody>
      </p:sp>
    </p:spTree>
    <p:extLst>
      <p:ext uri="{BB962C8B-B14F-4D97-AF65-F5344CB8AC3E}">
        <p14:creationId xmlns:p14="http://schemas.microsoft.com/office/powerpoint/2010/main" val="1507544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B1DD3-33FC-761E-4A1E-A54ED192FED8}"/>
            </a:ext>
          </a:extLst>
        </p:cNvPr>
        <p:cNvGrpSpPr/>
        <p:nvPr/>
      </p:nvGrpSpPr>
      <p:grpSpPr>
        <a:xfrm>
          <a:off x="0" y="0"/>
          <a:ext cx="0" cy="0"/>
          <a:chOff x="0" y="0"/>
          <a:chExt cx="0" cy="0"/>
        </a:xfrm>
      </p:grpSpPr>
      <p:sp>
        <p:nvSpPr>
          <p:cNvPr id="88" name="TextBox 87">
            <a:extLst>
              <a:ext uri="{FF2B5EF4-FFF2-40B4-BE49-F238E27FC236}">
                <a16:creationId xmlns:a16="http://schemas.microsoft.com/office/drawing/2014/main" id="{1D78AA45-A8D0-F434-68ED-3622B5B91E5D}"/>
              </a:ext>
            </a:extLst>
          </p:cNvPr>
          <p:cNvSpPr txBox="1"/>
          <p:nvPr/>
        </p:nvSpPr>
        <p:spPr>
          <a:xfrm>
            <a:off x="0" y="-78601"/>
            <a:ext cx="4809330" cy="769441"/>
          </a:xfrm>
          <a:prstGeom prst="rect">
            <a:avLst/>
          </a:prstGeom>
          <a:noFill/>
        </p:spPr>
        <p:txBody>
          <a:bodyPr wrap="none" rtlCol="0">
            <a:spAutoFit/>
          </a:bodyPr>
          <a:lstStyle/>
          <a:p>
            <a:r>
              <a:rPr lang="en-IN" sz="4400" dirty="0">
                <a:latin typeface="Fira Sans Medium" panose="020B0603050000020004" pitchFamily="34" charset="0"/>
              </a:rPr>
              <a:t> Content Calendar</a:t>
            </a:r>
          </a:p>
        </p:txBody>
      </p:sp>
      <p:grpSp>
        <p:nvGrpSpPr>
          <p:cNvPr id="65" name="Group 64">
            <a:extLst>
              <a:ext uri="{FF2B5EF4-FFF2-40B4-BE49-F238E27FC236}">
                <a16:creationId xmlns:a16="http://schemas.microsoft.com/office/drawing/2014/main" id="{0EAC64F0-A428-99C5-3FBF-C72E578B7749}"/>
              </a:ext>
            </a:extLst>
          </p:cNvPr>
          <p:cNvGrpSpPr/>
          <p:nvPr/>
        </p:nvGrpSpPr>
        <p:grpSpPr>
          <a:xfrm rot="12147091">
            <a:off x="10215311" y="5533587"/>
            <a:ext cx="2210578" cy="2419013"/>
            <a:chOff x="-447720" y="-856723"/>
            <a:chExt cx="2210578" cy="2419013"/>
          </a:xfrm>
        </p:grpSpPr>
        <p:sp>
          <p:nvSpPr>
            <p:cNvPr id="66" name="Graphic 4">
              <a:extLst>
                <a:ext uri="{FF2B5EF4-FFF2-40B4-BE49-F238E27FC236}">
                  <a16:creationId xmlns:a16="http://schemas.microsoft.com/office/drawing/2014/main" id="{E9A5EF5C-E664-7BCA-C2C0-5A88AEACBA2F}"/>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67" name="Graphic 4">
              <a:extLst>
                <a:ext uri="{FF2B5EF4-FFF2-40B4-BE49-F238E27FC236}">
                  <a16:creationId xmlns:a16="http://schemas.microsoft.com/office/drawing/2014/main" id="{E9216CFD-8BE5-50E5-2F20-F5D82C3439B7}"/>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68" name="Graphic 11">
            <a:extLst>
              <a:ext uri="{FF2B5EF4-FFF2-40B4-BE49-F238E27FC236}">
                <a16:creationId xmlns:a16="http://schemas.microsoft.com/office/drawing/2014/main" id="{A41E8186-EA98-87F8-62D5-D50AAC832C0D}"/>
              </a:ext>
            </a:extLst>
          </p:cNvPr>
          <p:cNvSpPr/>
          <p:nvPr/>
        </p:nvSpPr>
        <p:spPr>
          <a:xfrm rot="7707741">
            <a:off x="11670176" y="571343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graphicFrame>
        <p:nvGraphicFramePr>
          <p:cNvPr id="33" name="Table 32">
            <a:extLst>
              <a:ext uri="{FF2B5EF4-FFF2-40B4-BE49-F238E27FC236}">
                <a16:creationId xmlns:a16="http://schemas.microsoft.com/office/drawing/2014/main" id="{55EDDCDA-FCA7-1502-9112-AF38EA854783}"/>
              </a:ext>
            </a:extLst>
          </p:cNvPr>
          <p:cNvGraphicFramePr>
            <a:graphicFrameLocks noGrp="1"/>
          </p:cNvGraphicFramePr>
          <p:nvPr>
            <p:extLst>
              <p:ext uri="{D42A27DB-BD31-4B8C-83A1-F6EECF244321}">
                <p14:modId xmlns:p14="http://schemas.microsoft.com/office/powerpoint/2010/main" val="2001178874"/>
              </p:ext>
            </p:extLst>
          </p:nvPr>
        </p:nvGraphicFramePr>
        <p:xfrm>
          <a:off x="317241" y="690840"/>
          <a:ext cx="11439330" cy="5910709"/>
        </p:xfrm>
        <a:graphic>
          <a:graphicData uri="http://schemas.openxmlformats.org/drawingml/2006/table">
            <a:tbl>
              <a:tblPr>
                <a:tableStyleId>{5C22544A-7EE6-4342-B048-85BDC9FD1C3A}</a:tableStyleId>
              </a:tblPr>
              <a:tblGrid>
                <a:gridCol w="1101012">
                  <a:extLst>
                    <a:ext uri="{9D8B030D-6E8A-4147-A177-3AD203B41FA5}">
                      <a16:colId xmlns:a16="http://schemas.microsoft.com/office/drawing/2014/main" val="1231487697"/>
                    </a:ext>
                  </a:extLst>
                </a:gridCol>
                <a:gridCol w="1334278">
                  <a:extLst>
                    <a:ext uri="{9D8B030D-6E8A-4147-A177-3AD203B41FA5}">
                      <a16:colId xmlns:a16="http://schemas.microsoft.com/office/drawing/2014/main" val="2921965658"/>
                    </a:ext>
                  </a:extLst>
                </a:gridCol>
                <a:gridCol w="1567542">
                  <a:extLst>
                    <a:ext uri="{9D8B030D-6E8A-4147-A177-3AD203B41FA5}">
                      <a16:colId xmlns:a16="http://schemas.microsoft.com/office/drawing/2014/main" val="176514185"/>
                    </a:ext>
                  </a:extLst>
                </a:gridCol>
                <a:gridCol w="1586205">
                  <a:extLst>
                    <a:ext uri="{9D8B030D-6E8A-4147-A177-3AD203B41FA5}">
                      <a16:colId xmlns:a16="http://schemas.microsoft.com/office/drawing/2014/main" val="3640761107"/>
                    </a:ext>
                  </a:extLst>
                </a:gridCol>
                <a:gridCol w="3163077">
                  <a:extLst>
                    <a:ext uri="{9D8B030D-6E8A-4147-A177-3AD203B41FA5}">
                      <a16:colId xmlns:a16="http://schemas.microsoft.com/office/drawing/2014/main" val="3890651996"/>
                    </a:ext>
                  </a:extLst>
                </a:gridCol>
                <a:gridCol w="1446245">
                  <a:extLst>
                    <a:ext uri="{9D8B030D-6E8A-4147-A177-3AD203B41FA5}">
                      <a16:colId xmlns:a16="http://schemas.microsoft.com/office/drawing/2014/main" val="2282537659"/>
                    </a:ext>
                  </a:extLst>
                </a:gridCol>
                <a:gridCol w="1240971">
                  <a:extLst>
                    <a:ext uri="{9D8B030D-6E8A-4147-A177-3AD203B41FA5}">
                      <a16:colId xmlns:a16="http://schemas.microsoft.com/office/drawing/2014/main" val="2682241129"/>
                    </a:ext>
                  </a:extLst>
                </a:gridCol>
              </a:tblGrid>
              <a:tr h="439302">
                <a:tc>
                  <a:txBody>
                    <a:bodyPr/>
                    <a:lstStyle/>
                    <a:p>
                      <a:pPr algn="ctr" rtl="0" fontAlgn="ctr">
                        <a:buNone/>
                      </a:pPr>
                      <a:r>
                        <a:rPr lang="en-IN" sz="1800" b="1" u="none" strike="noStrike" dirty="0">
                          <a:effectLst/>
                        </a:rPr>
                        <a:t>Date</a:t>
                      </a:r>
                      <a:endParaRPr lang="en-IN" sz="1800" b="1" i="0" u="none" strike="noStrike" dirty="0">
                        <a:solidFill>
                          <a:srgbClr val="000000"/>
                        </a:solidFill>
                        <a:effectLst/>
                        <a:latin typeface="Calibri" panose="020F0502020204030204" pitchFamily="34" charset="0"/>
                      </a:endParaRPr>
                    </a:p>
                  </a:txBody>
                  <a:tcPr marL="1715" marR="1715" marT="1715" marB="0" anchor="ctr">
                    <a:solidFill>
                      <a:srgbClr val="92D050"/>
                    </a:solidFill>
                  </a:tcPr>
                </a:tc>
                <a:tc>
                  <a:txBody>
                    <a:bodyPr/>
                    <a:lstStyle/>
                    <a:p>
                      <a:pPr algn="ctr" rtl="0" fontAlgn="ctr">
                        <a:buNone/>
                      </a:pPr>
                      <a:r>
                        <a:rPr lang="en-IN" sz="1800" b="1" u="none" strike="noStrike" dirty="0">
                          <a:effectLst/>
                        </a:rPr>
                        <a:t>Platform</a:t>
                      </a:r>
                      <a:endParaRPr lang="en-IN" sz="1800" b="1" i="0" u="none" strike="noStrike" dirty="0">
                        <a:solidFill>
                          <a:srgbClr val="000000"/>
                        </a:solidFill>
                        <a:effectLst/>
                        <a:latin typeface="Calibri" panose="020F0502020204030204" pitchFamily="34" charset="0"/>
                      </a:endParaRPr>
                    </a:p>
                  </a:txBody>
                  <a:tcPr marL="1715" marR="1715" marT="1715" marB="0" anchor="ctr">
                    <a:solidFill>
                      <a:srgbClr val="92D050"/>
                    </a:solidFill>
                  </a:tcPr>
                </a:tc>
                <a:tc>
                  <a:txBody>
                    <a:bodyPr/>
                    <a:lstStyle/>
                    <a:p>
                      <a:pPr algn="ctr" rtl="0" fontAlgn="ctr">
                        <a:buNone/>
                      </a:pPr>
                      <a:r>
                        <a:rPr lang="en-IN" sz="1800" b="1" u="none" strike="noStrike" dirty="0">
                          <a:effectLst/>
                        </a:rPr>
                        <a:t>Content Topic</a:t>
                      </a:r>
                      <a:endParaRPr lang="en-IN" sz="1800" b="1" i="0" u="none" strike="noStrike" dirty="0">
                        <a:solidFill>
                          <a:srgbClr val="000000"/>
                        </a:solidFill>
                        <a:effectLst/>
                        <a:latin typeface="Calibri" panose="020F0502020204030204" pitchFamily="34" charset="0"/>
                      </a:endParaRPr>
                    </a:p>
                  </a:txBody>
                  <a:tcPr marL="1715" marR="1715" marT="1715" marB="0" anchor="ctr">
                    <a:solidFill>
                      <a:srgbClr val="92D050"/>
                    </a:solidFill>
                  </a:tcPr>
                </a:tc>
                <a:tc>
                  <a:txBody>
                    <a:bodyPr/>
                    <a:lstStyle/>
                    <a:p>
                      <a:pPr algn="ctr" rtl="0" fontAlgn="ctr">
                        <a:buNone/>
                      </a:pPr>
                      <a:r>
                        <a:rPr lang="en-IN" sz="1800" b="1" u="none" strike="noStrike" dirty="0">
                          <a:effectLst/>
                        </a:rPr>
                        <a:t>Content Type</a:t>
                      </a:r>
                      <a:endParaRPr lang="en-IN" sz="1800" b="1" i="0" u="none" strike="noStrike" dirty="0">
                        <a:solidFill>
                          <a:srgbClr val="000000"/>
                        </a:solidFill>
                        <a:effectLst/>
                        <a:latin typeface="Calibri" panose="020F0502020204030204" pitchFamily="34" charset="0"/>
                      </a:endParaRPr>
                    </a:p>
                  </a:txBody>
                  <a:tcPr marL="1715" marR="1715" marT="1715" marB="0" anchor="ctr">
                    <a:solidFill>
                      <a:srgbClr val="92D050"/>
                    </a:solidFill>
                  </a:tcPr>
                </a:tc>
                <a:tc>
                  <a:txBody>
                    <a:bodyPr/>
                    <a:lstStyle/>
                    <a:p>
                      <a:pPr algn="ctr" rtl="0" fontAlgn="ctr">
                        <a:buNone/>
                      </a:pPr>
                      <a:r>
                        <a:rPr lang="en-IN" sz="1800" b="1" u="none" strike="noStrike" dirty="0">
                          <a:effectLst/>
                        </a:rPr>
                        <a:t>Caption Idea</a:t>
                      </a:r>
                      <a:endParaRPr lang="en-IN" sz="1800" b="1" i="0" u="none" strike="noStrike" dirty="0">
                        <a:solidFill>
                          <a:srgbClr val="000000"/>
                        </a:solidFill>
                        <a:effectLst/>
                        <a:latin typeface="Calibri" panose="020F0502020204030204" pitchFamily="34" charset="0"/>
                      </a:endParaRPr>
                    </a:p>
                  </a:txBody>
                  <a:tcPr marL="1715" marR="1715" marT="1715" marB="0" anchor="ctr">
                    <a:solidFill>
                      <a:srgbClr val="92D050"/>
                    </a:solidFill>
                  </a:tcPr>
                </a:tc>
                <a:tc>
                  <a:txBody>
                    <a:bodyPr/>
                    <a:lstStyle/>
                    <a:p>
                      <a:pPr algn="ctr" rtl="0" fontAlgn="ctr">
                        <a:buNone/>
                      </a:pPr>
                      <a:r>
                        <a:rPr lang="en-IN" sz="1800" b="1" u="none" strike="noStrike" dirty="0">
                          <a:effectLst/>
                        </a:rPr>
                        <a:t>CTA</a:t>
                      </a:r>
                      <a:endParaRPr lang="en-IN" sz="1800" b="1" i="0" u="none" strike="noStrike" dirty="0">
                        <a:solidFill>
                          <a:srgbClr val="000000"/>
                        </a:solidFill>
                        <a:effectLst/>
                        <a:latin typeface="Calibri" panose="020F0502020204030204" pitchFamily="34" charset="0"/>
                      </a:endParaRPr>
                    </a:p>
                  </a:txBody>
                  <a:tcPr marL="1715" marR="1715" marT="1715" marB="0" anchor="ctr">
                    <a:solidFill>
                      <a:srgbClr val="92D050"/>
                    </a:solidFill>
                  </a:tcPr>
                </a:tc>
                <a:tc>
                  <a:txBody>
                    <a:bodyPr/>
                    <a:lstStyle/>
                    <a:p>
                      <a:pPr algn="ctr" rtl="0" fontAlgn="ctr">
                        <a:buNone/>
                      </a:pPr>
                      <a:r>
                        <a:rPr lang="en-IN" sz="1800" b="1" u="none" strike="noStrike" dirty="0">
                          <a:effectLst/>
                        </a:rPr>
                        <a:t>Links</a:t>
                      </a:r>
                      <a:endParaRPr lang="en-IN" sz="1800" b="1" i="0" u="none" strike="noStrike" dirty="0">
                        <a:solidFill>
                          <a:srgbClr val="000000"/>
                        </a:solidFill>
                        <a:effectLst/>
                        <a:latin typeface="Calibri" panose="020F0502020204030204" pitchFamily="34" charset="0"/>
                      </a:endParaRPr>
                    </a:p>
                  </a:txBody>
                  <a:tcPr marL="1715" marR="1715" marT="1715" marB="0" anchor="ctr">
                    <a:solidFill>
                      <a:srgbClr val="92D050"/>
                    </a:solidFill>
                  </a:tcPr>
                </a:tc>
                <a:extLst>
                  <a:ext uri="{0D108BD9-81ED-4DB2-BD59-A6C34878D82A}">
                    <a16:rowId xmlns:a16="http://schemas.microsoft.com/office/drawing/2014/main" val="2775336018"/>
                  </a:ext>
                </a:extLst>
              </a:tr>
              <a:tr h="652858">
                <a:tc>
                  <a:txBody>
                    <a:bodyPr/>
                    <a:lstStyle/>
                    <a:p>
                      <a:pPr algn="ctr" rtl="0" fontAlgn="ctr">
                        <a:buNone/>
                      </a:pPr>
                      <a:r>
                        <a:rPr lang="en-IN" sz="1400" u="none" strike="noStrike" dirty="0">
                          <a:effectLst/>
                        </a:rPr>
                        <a:t>Day 1</a:t>
                      </a:r>
                      <a:endParaRPr lang="en-IN" sz="1400" b="0" i="0" u="none" strike="noStrike" dirty="0">
                        <a:solidFill>
                          <a:srgbClr val="000000"/>
                        </a:solidFill>
                        <a:effectLst/>
                        <a:latin typeface="Calibri" panose="020F0502020204030204" pitchFamily="34" charset="0"/>
                      </a:endParaRPr>
                    </a:p>
                  </a:txBody>
                  <a:tcPr marL="1715" marR="1715" marT="1715" marB="0" anchor="ctr"/>
                </a:tc>
                <a:tc>
                  <a:txBody>
                    <a:bodyPr/>
                    <a:lstStyle/>
                    <a:p>
                      <a:pPr algn="ctr" rtl="0" fontAlgn="ctr">
                        <a:buNone/>
                      </a:pPr>
                      <a:r>
                        <a:rPr lang="en-IN" sz="1400" u="none" strike="noStrike" dirty="0">
                          <a:effectLst/>
                        </a:rPr>
                        <a:t>Instagram</a:t>
                      </a:r>
                      <a:endParaRPr lang="en-IN" sz="1400" b="0" i="0" u="none" strike="noStrike" dirty="0">
                        <a:solidFill>
                          <a:srgbClr val="000000"/>
                        </a:solidFill>
                        <a:effectLst/>
                        <a:latin typeface="Calibri" panose="020F0502020204030204" pitchFamily="34" charset="0"/>
                      </a:endParaRPr>
                    </a:p>
                  </a:txBody>
                  <a:tcPr marL="1715" marR="1715" marT="1715" marB="0" anchor="ctr"/>
                </a:tc>
                <a:tc>
                  <a:txBody>
                    <a:bodyPr/>
                    <a:lstStyle/>
                    <a:p>
                      <a:pPr algn="ctr" rtl="0" fontAlgn="ctr">
                        <a:buNone/>
                      </a:pPr>
                      <a:r>
                        <a:rPr lang="en-IN" sz="1400" u="none" strike="noStrike" dirty="0">
                          <a:effectLst/>
                        </a:rPr>
                        <a:t>Brand Introduction</a:t>
                      </a:r>
                      <a:endParaRPr lang="en-IN" sz="1400" b="0" i="0" u="none" strike="noStrike" dirty="0">
                        <a:solidFill>
                          <a:srgbClr val="000000"/>
                        </a:solidFill>
                        <a:effectLst/>
                        <a:latin typeface="Calibri" panose="020F0502020204030204" pitchFamily="34" charset="0"/>
                      </a:endParaRPr>
                    </a:p>
                  </a:txBody>
                  <a:tcPr marL="1715" marR="1715" marT="1715" marB="0" anchor="ctr"/>
                </a:tc>
                <a:tc>
                  <a:txBody>
                    <a:bodyPr/>
                    <a:lstStyle/>
                    <a:p>
                      <a:pPr algn="ctr" rtl="0" fontAlgn="ctr">
                        <a:buNone/>
                      </a:pPr>
                      <a:r>
                        <a:rPr lang="en-IN" sz="1400" u="none" strike="noStrike">
                          <a:effectLst/>
                        </a:rPr>
                        <a:t>Reel</a:t>
                      </a:r>
                      <a:endParaRPr lang="en-IN" sz="1400" b="0" i="0" u="none" strike="noStrike">
                        <a:solidFill>
                          <a:srgbClr val="000000"/>
                        </a:solidFill>
                        <a:effectLst/>
                        <a:latin typeface="Calibri" panose="020F0502020204030204" pitchFamily="34" charset="0"/>
                      </a:endParaRPr>
                    </a:p>
                  </a:txBody>
                  <a:tcPr marL="1715" marR="1715" marT="1715" marB="0" anchor="ctr"/>
                </a:tc>
                <a:tc>
                  <a:txBody>
                    <a:bodyPr/>
                    <a:lstStyle/>
                    <a:p>
                      <a:pPr algn="ctr" rtl="0" fontAlgn="ctr">
                        <a:buNone/>
                      </a:pPr>
                      <a:r>
                        <a:rPr lang="en-US" sz="1400" u="none" strike="noStrike" dirty="0">
                          <a:effectLst/>
                        </a:rPr>
                        <a:t>Meet the brand built for quality &amp; trust</a:t>
                      </a:r>
                      <a:endParaRPr lang="en-US" sz="1400" b="0" i="0" u="none" strike="noStrike" dirty="0">
                        <a:solidFill>
                          <a:srgbClr val="000000"/>
                        </a:solidFill>
                        <a:effectLst/>
                        <a:latin typeface="Calibri" panose="020F0502020204030204" pitchFamily="34" charset="0"/>
                      </a:endParaRPr>
                    </a:p>
                  </a:txBody>
                  <a:tcPr marL="1715" marR="1715" marT="1715" marB="0" anchor="ctr"/>
                </a:tc>
                <a:tc>
                  <a:txBody>
                    <a:bodyPr/>
                    <a:lstStyle/>
                    <a:p>
                      <a:pPr algn="ctr" rtl="0" fontAlgn="ctr">
                        <a:buNone/>
                      </a:pPr>
                      <a:r>
                        <a:rPr lang="en-IN" sz="1400" u="none" strike="noStrike">
                          <a:effectLst/>
                        </a:rPr>
                        <a:t>Follow Us</a:t>
                      </a:r>
                      <a:endParaRPr lang="en-IN" sz="1400" b="0" i="0" u="none" strike="noStrike">
                        <a:solidFill>
                          <a:srgbClr val="000000"/>
                        </a:solidFill>
                        <a:effectLst/>
                        <a:latin typeface="Calibri" panose="020F0502020204030204" pitchFamily="34" charset="0"/>
                      </a:endParaRPr>
                    </a:p>
                  </a:txBody>
                  <a:tcPr marL="1715" marR="1715" marT="1715" marB="0" anchor="ctr"/>
                </a:tc>
                <a:tc>
                  <a:txBody>
                    <a:bodyPr/>
                    <a:lstStyle/>
                    <a:p>
                      <a:pPr algn="ctr" rtl="0" fontAlgn="ctr">
                        <a:buNone/>
                      </a:pPr>
                      <a:r>
                        <a:rPr lang="en-IN" sz="1400" u="none" strike="noStrike" dirty="0">
                          <a:effectLst/>
                          <a:hlinkClick r:id="rId2"/>
                        </a:rPr>
                        <a:t>Instagram</a:t>
                      </a:r>
                      <a:endParaRPr lang="en-IN" sz="1400" b="0" i="0" u="none" strike="noStrike" dirty="0">
                        <a:solidFill>
                          <a:srgbClr val="000000"/>
                        </a:solidFill>
                        <a:effectLst/>
                        <a:latin typeface="Calibri" panose="020F0502020204030204" pitchFamily="34" charset="0"/>
                      </a:endParaRPr>
                    </a:p>
                  </a:txBody>
                  <a:tcPr marL="1715" marR="1715" marT="1715" marB="0" anchor="ctr"/>
                </a:tc>
                <a:extLst>
                  <a:ext uri="{0D108BD9-81ED-4DB2-BD59-A6C34878D82A}">
                    <a16:rowId xmlns:a16="http://schemas.microsoft.com/office/drawing/2014/main" val="31308331"/>
                  </a:ext>
                </a:extLst>
              </a:tr>
              <a:tr h="652858">
                <a:tc>
                  <a:txBody>
                    <a:bodyPr/>
                    <a:lstStyle/>
                    <a:p>
                      <a:pPr algn="ctr" rtl="0" fontAlgn="ctr">
                        <a:buNone/>
                      </a:pPr>
                      <a:r>
                        <a:rPr lang="en-IN" sz="1400" u="none" strike="noStrike">
                          <a:effectLst/>
                        </a:rPr>
                        <a:t>Day 2</a:t>
                      </a:r>
                      <a:endParaRPr lang="en-IN" sz="1400" b="0" i="0" u="none" strike="noStrike">
                        <a:solidFill>
                          <a:srgbClr val="000000"/>
                        </a:solidFill>
                        <a:effectLst/>
                        <a:latin typeface="Calibri" panose="020F0502020204030204" pitchFamily="34" charset="0"/>
                      </a:endParaRPr>
                    </a:p>
                  </a:txBody>
                  <a:tcPr marL="1715" marR="1715" marT="1715" marB="0" anchor="ctr"/>
                </a:tc>
                <a:tc>
                  <a:txBody>
                    <a:bodyPr/>
                    <a:lstStyle/>
                    <a:p>
                      <a:pPr algn="ctr" rtl="0" fontAlgn="ctr">
                        <a:buNone/>
                      </a:pPr>
                      <a:r>
                        <a:rPr lang="en-IN" sz="1400" u="none" strike="noStrike" dirty="0">
                          <a:effectLst/>
                        </a:rPr>
                        <a:t>Facebook</a:t>
                      </a:r>
                      <a:endParaRPr lang="en-IN" sz="1400" b="0" i="0" u="none" strike="noStrike" dirty="0">
                        <a:solidFill>
                          <a:srgbClr val="000000"/>
                        </a:solidFill>
                        <a:effectLst/>
                        <a:latin typeface="Calibri" panose="020F0502020204030204" pitchFamily="34" charset="0"/>
                      </a:endParaRPr>
                    </a:p>
                  </a:txBody>
                  <a:tcPr marL="1715" marR="1715" marT="1715" marB="0" anchor="ctr"/>
                </a:tc>
                <a:tc>
                  <a:txBody>
                    <a:bodyPr/>
                    <a:lstStyle/>
                    <a:p>
                      <a:pPr algn="ctr" rtl="0" fontAlgn="ctr">
                        <a:buNone/>
                      </a:pPr>
                      <a:r>
                        <a:rPr lang="en-IN" sz="1400" u="none" strike="noStrike" dirty="0">
                          <a:effectLst/>
                        </a:rPr>
                        <a:t>Product Benefits</a:t>
                      </a:r>
                      <a:endParaRPr lang="en-IN" sz="1400" b="0" i="0" u="none" strike="noStrike" dirty="0">
                        <a:solidFill>
                          <a:srgbClr val="000000"/>
                        </a:solidFill>
                        <a:effectLst/>
                        <a:latin typeface="Calibri" panose="020F0502020204030204" pitchFamily="34" charset="0"/>
                      </a:endParaRPr>
                    </a:p>
                  </a:txBody>
                  <a:tcPr marL="1715" marR="1715" marT="1715" marB="0" anchor="ctr"/>
                </a:tc>
                <a:tc>
                  <a:txBody>
                    <a:bodyPr/>
                    <a:lstStyle/>
                    <a:p>
                      <a:pPr algn="ctr" rtl="0" fontAlgn="ctr">
                        <a:buNone/>
                      </a:pPr>
                      <a:r>
                        <a:rPr lang="en-IN" sz="1400" u="none" strike="noStrike" dirty="0">
                          <a:effectLst/>
                        </a:rPr>
                        <a:t>Reel</a:t>
                      </a:r>
                      <a:endParaRPr lang="en-IN" sz="1400" b="0" i="0" u="none" strike="noStrike" dirty="0">
                        <a:solidFill>
                          <a:srgbClr val="000000"/>
                        </a:solidFill>
                        <a:effectLst/>
                        <a:latin typeface="Calibri" panose="020F0502020204030204" pitchFamily="34" charset="0"/>
                      </a:endParaRPr>
                    </a:p>
                  </a:txBody>
                  <a:tcPr marL="1715" marR="1715" marT="1715" marB="0" anchor="ctr"/>
                </a:tc>
                <a:tc>
                  <a:txBody>
                    <a:bodyPr/>
                    <a:lstStyle/>
                    <a:p>
                      <a:pPr algn="ctr" rtl="0" fontAlgn="ctr">
                        <a:buNone/>
                      </a:pPr>
                      <a:r>
                        <a:rPr lang="en-US" sz="1400" u="none" strike="noStrike" dirty="0">
                          <a:effectLst/>
                        </a:rPr>
                        <a:t>Here’s why customers love this product</a:t>
                      </a:r>
                      <a:endParaRPr lang="en-US" sz="1400" b="0" i="0" u="none" strike="noStrike" dirty="0">
                        <a:solidFill>
                          <a:srgbClr val="000000"/>
                        </a:solidFill>
                        <a:effectLst/>
                        <a:latin typeface="Calibri" panose="020F0502020204030204" pitchFamily="34" charset="0"/>
                      </a:endParaRPr>
                    </a:p>
                  </a:txBody>
                  <a:tcPr marL="1715" marR="1715" marT="1715" marB="0" anchor="ctr"/>
                </a:tc>
                <a:tc>
                  <a:txBody>
                    <a:bodyPr/>
                    <a:lstStyle/>
                    <a:p>
                      <a:pPr algn="ctr" rtl="0" fontAlgn="ctr">
                        <a:buNone/>
                      </a:pPr>
                      <a:r>
                        <a:rPr lang="en-IN" sz="1400" u="none" strike="noStrike" dirty="0">
                          <a:effectLst/>
                        </a:rPr>
                        <a:t>Learn More</a:t>
                      </a:r>
                      <a:endParaRPr lang="en-IN" sz="1400" b="0" i="0" u="none" strike="noStrike" dirty="0">
                        <a:solidFill>
                          <a:srgbClr val="000000"/>
                        </a:solidFill>
                        <a:effectLst/>
                        <a:latin typeface="Calibri" panose="020F0502020204030204" pitchFamily="34" charset="0"/>
                      </a:endParaRPr>
                    </a:p>
                  </a:txBody>
                  <a:tcPr marL="1715" marR="1715" marT="1715" marB="0" anchor="ctr"/>
                </a:tc>
                <a:tc>
                  <a:txBody>
                    <a:bodyPr/>
                    <a:lstStyle/>
                    <a:p>
                      <a:pPr algn="ctr" rtl="0" fontAlgn="ctr">
                        <a:buNone/>
                      </a:pPr>
                      <a:r>
                        <a:rPr lang="en-IN" sz="1400" u="none" strike="noStrike" dirty="0">
                          <a:effectLst/>
                          <a:hlinkClick r:id="rId3"/>
                        </a:rPr>
                        <a:t>Facebook</a:t>
                      </a:r>
                      <a:endParaRPr lang="en-IN" sz="1400" b="0" i="0" u="none" strike="noStrike" dirty="0">
                        <a:solidFill>
                          <a:srgbClr val="000000"/>
                        </a:solidFill>
                        <a:effectLst/>
                        <a:latin typeface="Calibri" panose="020F0502020204030204" pitchFamily="34" charset="0"/>
                      </a:endParaRPr>
                    </a:p>
                  </a:txBody>
                  <a:tcPr marL="1715" marR="1715" marT="1715" marB="0" anchor="ctr"/>
                </a:tc>
                <a:extLst>
                  <a:ext uri="{0D108BD9-81ED-4DB2-BD59-A6C34878D82A}">
                    <a16:rowId xmlns:a16="http://schemas.microsoft.com/office/drawing/2014/main" val="3995581781"/>
                  </a:ext>
                </a:extLst>
              </a:tr>
              <a:tr h="490216">
                <a:tc>
                  <a:txBody>
                    <a:bodyPr/>
                    <a:lstStyle/>
                    <a:p>
                      <a:pPr algn="ctr" rtl="0" fontAlgn="ctr">
                        <a:buNone/>
                      </a:pPr>
                      <a:r>
                        <a:rPr lang="en-IN" sz="1400" u="none" strike="noStrike">
                          <a:effectLst/>
                        </a:rPr>
                        <a:t>Day 3</a:t>
                      </a:r>
                      <a:endParaRPr lang="en-IN" sz="1400" b="0" i="0" u="none" strike="noStrike">
                        <a:solidFill>
                          <a:srgbClr val="000000"/>
                        </a:solidFill>
                        <a:effectLst/>
                        <a:latin typeface="Calibri" panose="020F0502020204030204" pitchFamily="34" charset="0"/>
                      </a:endParaRPr>
                    </a:p>
                  </a:txBody>
                  <a:tcPr marL="1715" marR="1715" marT="1715" marB="0" anchor="ctr"/>
                </a:tc>
                <a:tc>
                  <a:txBody>
                    <a:bodyPr/>
                    <a:lstStyle/>
                    <a:p>
                      <a:pPr algn="ctr" rtl="0" fontAlgn="ctr">
                        <a:buNone/>
                      </a:pPr>
                      <a:r>
                        <a:rPr lang="en-IN" sz="1400" u="none" strike="noStrike" dirty="0">
                          <a:effectLst/>
                        </a:rPr>
                        <a:t>YouTube</a:t>
                      </a:r>
                      <a:endParaRPr lang="en-IN" sz="1400" b="0" i="0" u="none" strike="noStrike" dirty="0">
                        <a:solidFill>
                          <a:srgbClr val="000000"/>
                        </a:solidFill>
                        <a:effectLst/>
                        <a:latin typeface="Calibri" panose="020F0502020204030204" pitchFamily="34" charset="0"/>
                      </a:endParaRPr>
                    </a:p>
                  </a:txBody>
                  <a:tcPr marL="1715" marR="1715" marT="1715" marB="0" anchor="ctr"/>
                </a:tc>
                <a:tc>
                  <a:txBody>
                    <a:bodyPr/>
                    <a:lstStyle/>
                    <a:p>
                      <a:pPr algn="ctr" rtl="0" fontAlgn="ctr">
                        <a:buNone/>
                      </a:pPr>
                      <a:r>
                        <a:rPr lang="en-IN" sz="1400" u="none" strike="noStrike" dirty="0">
                          <a:effectLst/>
                        </a:rPr>
                        <a:t>How-To Tutorial</a:t>
                      </a:r>
                      <a:endParaRPr lang="en-IN" sz="1400" b="0" i="0" u="none" strike="noStrike" dirty="0">
                        <a:solidFill>
                          <a:srgbClr val="000000"/>
                        </a:solidFill>
                        <a:effectLst/>
                        <a:latin typeface="Calibri" panose="020F0502020204030204" pitchFamily="34" charset="0"/>
                      </a:endParaRPr>
                    </a:p>
                  </a:txBody>
                  <a:tcPr marL="1715" marR="1715" marT="1715" marB="0" anchor="ctr"/>
                </a:tc>
                <a:tc>
                  <a:txBody>
                    <a:bodyPr/>
                    <a:lstStyle/>
                    <a:p>
                      <a:pPr algn="ctr" rtl="0" fontAlgn="ctr">
                        <a:buNone/>
                      </a:pPr>
                      <a:r>
                        <a:rPr lang="en-IN" sz="1400" u="none" strike="noStrike" dirty="0">
                          <a:effectLst/>
                        </a:rPr>
                        <a:t>Short Video</a:t>
                      </a:r>
                      <a:endParaRPr lang="en-IN" sz="1400" b="0" i="0" u="none" strike="noStrike" dirty="0">
                        <a:solidFill>
                          <a:srgbClr val="000000"/>
                        </a:solidFill>
                        <a:effectLst/>
                        <a:latin typeface="Calibri" panose="020F0502020204030204" pitchFamily="34" charset="0"/>
                      </a:endParaRPr>
                    </a:p>
                  </a:txBody>
                  <a:tcPr marL="1715" marR="1715" marT="1715" marB="0" anchor="ctr"/>
                </a:tc>
                <a:tc>
                  <a:txBody>
                    <a:bodyPr/>
                    <a:lstStyle/>
                    <a:p>
                      <a:pPr algn="ctr" rtl="0" fontAlgn="ctr">
                        <a:buNone/>
                      </a:pPr>
                      <a:r>
                        <a:rPr lang="en-US" sz="1400" u="none" strike="noStrike">
                          <a:effectLst/>
                        </a:rPr>
                        <a:t>How to use it in 30 seconds</a:t>
                      </a:r>
                      <a:endParaRPr lang="en-US" sz="1400" b="0" i="0" u="none" strike="noStrike">
                        <a:solidFill>
                          <a:srgbClr val="000000"/>
                        </a:solidFill>
                        <a:effectLst/>
                        <a:latin typeface="Calibri" panose="020F0502020204030204" pitchFamily="34" charset="0"/>
                      </a:endParaRPr>
                    </a:p>
                  </a:txBody>
                  <a:tcPr marL="1715" marR="1715" marT="1715" marB="0" anchor="ctr"/>
                </a:tc>
                <a:tc>
                  <a:txBody>
                    <a:bodyPr/>
                    <a:lstStyle/>
                    <a:p>
                      <a:pPr algn="ctr" rtl="0" fontAlgn="ctr">
                        <a:buNone/>
                      </a:pPr>
                      <a:r>
                        <a:rPr lang="en-IN" sz="1400" u="none" strike="noStrike">
                          <a:effectLst/>
                        </a:rPr>
                        <a:t>Save Post</a:t>
                      </a:r>
                      <a:endParaRPr lang="en-IN" sz="1400" b="0" i="0" u="none" strike="noStrike">
                        <a:solidFill>
                          <a:srgbClr val="000000"/>
                        </a:solidFill>
                        <a:effectLst/>
                        <a:latin typeface="Calibri" panose="020F0502020204030204" pitchFamily="34" charset="0"/>
                      </a:endParaRPr>
                    </a:p>
                  </a:txBody>
                  <a:tcPr marL="1715" marR="1715" marT="1715" marB="0" anchor="ctr"/>
                </a:tc>
                <a:tc>
                  <a:txBody>
                    <a:bodyPr/>
                    <a:lstStyle/>
                    <a:p>
                      <a:pPr algn="ctr" rtl="0" fontAlgn="ctr">
                        <a:buNone/>
                      </a:pPr>
                      <a:r>
                        <a:rPr lang="en-IN" sz="1400" u="none" strike="noStrike" dirty="0">
                          <a:effectLst/>
                          <a:hlinkClick r:id="rId4"/>
                        </a:rPr>
                        <a:t>YouTube</a:t>
                      </a:r>
                      <a:endParaRPr lang="en-IN" sz="1400" b="0" i="0" u="none" strike="noStrike" dirty="0">
                        <a:solidFill>
                          <a:srgbClr val="000000"/>
                        </a:solidFill>
                        <a:effectLst/>
                        <a:latin typeface="Calibri" panose="020F0502020204030204" pitchFamily="34" charset="0"/>
                      </a:endParaRPr>
                    </a:p>
                  </a:txBody>
                  <a:tcPr marL="1715" marR="1715" marT="1715" marB="0" anchor="ctr"/>
                </a:tc>
                <a:extLst>
                  <a:ext uri="{0D108BD9-81ED-4DB2-BD59-A6C34878D82A}">
                    <a16:rowId xmlns:a16="http://schemas.microsoft.com/office/drawing/2014/main" val="3853293867"/>
                  </a:ext>
                </a:extLst>
              </a:tr>
              <a:tr h="571537">
                <a:tc>
                  <a:txBody>
                    <a:bodyPr/>
                    <a:lstStyle/>
                    <a:p>
                      <a:pPr algn="ctr" rtl="0" fontAlgn="ctr">
                        <a:buNone/>
                      </a:pPr>
                      <a:r>
                        <a:rPr lang="en-IN" sz="1400" u="none" strike="noStrike">
                          <a:effectLst/>
                        </a:rPr>
                        <a:t>Day 4</a:t>
                      </a:r>
                      <a:endParaRPr lang="en-IN" sz="1400" b="0" i="0" u="none" strike="noStrike">
                        <a:solidFill>
                          <a:srgbClr val="000000"/>
                        </a:solidFill>
                        <a:effectLst/>
                        <a:latin typeface="Calibri" panose="020F0502020204030204" pitchFamily="34" charset="0"/>
                      </a:endParaRPr>
                    </a:p>
                  </a:txBody>
                  <a:tcPr marL="1715" marR="1715" marT="1715" marB="0" anchor="ctr"/>
                </a:tc>
                <a:tc>
                  <a:txBody>
                    <a:bodyPr/>
                    <a:lstStyle/>
                    <a:p>
                      <a:pPr algn="ctr" rtl="0" fontAlgn="ctr">
                        <a:buNone/>
                      </a:pPr>
                      <a:r>
                        <a:rPr lang="en-IN" sz="1400" u="none" strike="noStrike" dirty="0">
                          <a:effectLst/>
                        </a:rPr>
                        <a:t>Twitter/X</a:t>
                      </a:r>
                      <a:endParaRPr lang="en-IN" sz="1400" b="0" i="0" u="none" strike="noStrike" dirty="0">
                        <a:solidFill>
                          <a:srgbClr val="000000"/>
                        </a:solidFill>
                        <a:effectLst/>
                        <a:latin typeface="Calibri" panose="020F0502020204030204" pitchFamily="34" charset="0"/>
                      </a:endParaRPr>
                    </a:p>
                  </a:txBody>
                  <a:tcPr marL="1715" marR="1715" marT="1715" marB="0" anchor="ctr"/>
                </a:tc>
                <a:tc>
                  <a:txBody>
                    <a:bodyPr/>
                    <a:lstStyle/>
                    <a:p>
                      <a:pPr algn="ctr" rtl="0" fontAlgn="ctr">
                        <a:buNone/>
                      </a:pPr>
                      <a:r>
                        <a:rPr lang="en-IN" sz="1400" u="none" strike="noStrike" dirty="0">
                          <a:effectLst/>
                        </a:rPr>
                        <a:t>Customer Review</a:t>
                      </a:r>
                      <a:endParaRPr lang="en-IN" sz="1400" b="0" i="0" u="none" strike="noStrike" dirty="0">
                        <a:solidFill>
                          <a:srgbClr val="000000"/>
                        </a:solidFill>
                        <a:effectLst/>
                        <a:latin typeface="Calibri" panose="020F0502020204030204" pitchFamily="34" charset="0"/>
                      </a:endParaRPr>
                    </a:p>
                  </a:txBody>
                  <a:tcPr marL="1715" marR="1715" marT="1715" marB="0" anchor="ctr"/>
                </a:tc>
                <a:tc>
                  <a:txBody>
                    <a:bodyPr/>
                    <a:lstStyle/>
                    <a:p>
                      <a:pPr algn="ctr" rtl="0" fontAlgn="ctr">
                        <a:buNone/>
                      </a:pPr>
                      <a:r>
                        <a:rPr lang="en-IN" sz="1400" u="none" strike="noStrike" dirty="0">
                          <a:effectLst/>
                        </a:rPr>
                        <a:t>Image</a:t>
                      </a:r>
                      <a:endParaRPr lang="en-IN" sz="1400" b="0" i="0" u="none" strike="noStrike" dirty="0">
                        <a:solidFill>
                          <a:srgbClr val="000000"/>
                        </a:solidFill>
                        <a:effectLst/>
                        <a:latin typeface="Calibri" panose="020F0502020204030204" pitchFamily="34" charset="0"/>
                      </a:endParaRPr>
                    </a:p>
                  </a:txBody>
                  <a:tcPr marL="1715" marR="1715" marT="1715" marB="0" anchor="ctr"/>
                </a:tc>
                <a:tc>
                  <a:txBody>
                    <a:bodyPr/>
                    <a:lstStyle/>
                    <a:p>
                      <a:pPr algn="ctr" rtl="0" fontAlgn="ctr">
                        <a:buNone/>
                      </a:pPr>
                      <a:r>
                        <a:rPr lang="en-US" sz="1400" u="none" strike="noStrike" dirty="0">
                          <a:effectLst/>
                        </a:rPr>
                        <a:t>Real feedback from real customers</a:t>
                      </a:r>
                      <a:endParaRPr lang="en-US" sz="1400" b="0" i="0" u="none" strike="noStrike" dirty="0">
                        <a:solidFill>
                          <a:srgbClr val="000000"/>
                        </a:solidFill>
                        <a:effectLst/>
                        <a:latin typeface="Calibri" panose="020F0502020204030204" pitchFamily="34" charset="0"/>
                      </a:endParaRPr>
                    </a:p>
                  </a:txBody>
                  <a:tcPr marL="1715" marR="1715" marT="1715" marB="0" anchor="ctr"/>
                </a:tc>
                <a:tc>
                  <a:txBody>
                    <a:bodyPr/>
                    <a:lstStyle/>
                    <a:p>
                      <a:pPr algn="ctr" rtl="0" fontAlgn="ctr">
                        <a:buNone/>
                      </a:pPr>
                      <a:r>
                        <a:rPr lang="en-IN" sz="1400" u="none" strike="noStrike">
                          <a:effectLst/>
                        </a:rPr>
                        <a:t>Shop Now</a:t>
                      </a:r>
                      <a:endParaRPr lang="en-IN" sz="1400" b="0" i="0" u="none" strike="noStrike">
                        <a:solidFill>
                          <a:srgbClr val="000000"/>
                        </a:solidFill>
                        <a:effectLst/>
                        <a:latin typeface="Calibri" panose="020F0502020204030204" pitchFamily="34" charset="0"/>
                      </a:endParaRPr>
                    </a:p>
                  </a:txBody>
                  <a:tcPr marL="1715" marR="1715" marT="1715" marB="0" anchor="ctr"/>
                </a:tc>
                <a:tc>
                  <a:txBody>
                    <a:bodyPr/>
                    <a:lstStyle/>
                    <a:p>
                      <a:pPr algn="ctr" rtl="0" fontAlgn="ctr">
                        <a:buNone/>
                      </a:pPr>
                      <a:r>
                        <a:rPr lang="en-IN" sz="1400" u="none" strike="noStrike" dirty="0">
                          <a:effectLst/>
                          <a:hlinkClick r:id="rId5"/>
                        </a:rPr>
                        <a:t>Twitter/X</a:t>
                      </a:r>
                      <a:endParaRPr lang="en-IN" sz="1400" b="0" i="0" u="none" strike="noStrike" dirty="0">
                        <a:solidFill>
                          <a:srgbClr val="000000"/>
                        </a:solidFill>
                        <a:effectLst/>
                        <a:latin typeface="Calibri" panose="020F0502020204030204" pitchFamily="34" charset="0"/>
                      </a:endParaRPr>
                    </a:p>
                  </a:txBody>
                  <a:tcPr marL="1715" marR="1715" marT="1715" marB="0" anchor="ctr"/>
                </a:tc>
                <a:extLst>
                  <a:ext uri="{0D108BD9-81ED-4DB2-BD59-A6C34878D82A}">
                    <a16:rowId xmlns:a16="http://schemas.microsoft.com/office/drawing/2014/main" val="1066444560"/>
                  </a:ext>
                </a:extLst>
              </a:tr>
              <a:tr h="490216">
                <a:tc>
                  <a:txBody>
                    <a:bodyPr/>
                    <a:lstStyle/>
                    <a:p>
                      <a:pPr algn="ctr" rtl="0" fontAlgn="ctr">
                        <a:buNone/>
                      </a:pPr>
                      <a:r>
                        <a:rPr lang="en-IN" sz="1400" u="none" strike="noStrike">
                          <a:effectLst/>
                        </a:rPr>
                        <a:t>Day 5</a:t>
                      </a:r>
                      <a:endParaRPr lang="en-IN" sz="1400" b="0" i="0" u="none" strike="noStrike">
                        <a:solidFill>
                          <a:srgbClr val="000000"/>
                        </a:solidFill>
                        <a:effectLst/>
                        <a:latin typeface="Calibri" panose="020F0502020204030204" pitchFamily="34" charset="0"/>
                      </a:endParaRPr>
                    </a:p>
                  </a:txBody>
                  <a:tcPr marL="1715" marR="1715" marT="1715" marB="0" anchor="ctr"/>
                </a:tc>
                <a:tc>
                  <a:txBody>
                    <a:bodyPr/>
                    <a:lstStyle/>
                    <a:p>
                      <a:pPr algn="ctr" rtl="0" fontAlgn="ctr">
                        <a:buNone/>
                      </a:pPr>
                      <a:r>
                        <a:rPr lang="en-IN" sz="1400" u="none" strike="noStrike" dirty="0">
                          <a:effectLst/>
                        </a:rPr>
                        <a:t>LinkedIn</a:t>
                      </a:r>
                      <a:endParaRPr lang="en-IN" sz="1400" b="0" i="0" u="none" strike="noStrike" dirty="0">
                        <a:solidFill>
                          <a:srgbClr val="000000"/>
                        </a:solidFill>
                        <a:effectLst/>
                        <a:latin typeface="Calibri" panose="020F0502020204030204" pitchFamily="34" charset="0"/>
                      </a:endParaRPr>
                    </a:p>
                  </a:txBody>
                  <a:tcPr marL="1715" marR="1715" marT="1715" marB="0" anchor="ctr"/>
                </a:tc>
                <a:tc>
                  <a:txBody>
                    <a:bodyPr/>
                    <a:lstStyle/>
                    <a:p>
                      <a:pPr algn="ctr" rtl="0" fontAlgn="ctr">
                        <a:buNone/>
                      </a:pPr>
                      <a:r>
                        <a:rPr lang="en-IN" sz="1400" u="none" strike="noStrike" dirty="0">
                          <a:effectLst/>
                        </a:rPr>
                        <a:t>Before &amp; After</a:t>
                      </a:r>
                      <a:endParaRPr lang="en-IN" sz="1400" b="0" i="0" u="none" strike="noStrike" dirty="0">
                        <a:solidFill>
                          <a:srgbClr val="000000"/>
                        </a:solidFill>
                        <a:effectLst/>
                        <a:latin typeface="Calibri" panose="020F0502020204030204" pitchFamily="34" charset="0"/>
                      </a:endParaRPr>
                    </a:p>
                  </a:txBody>
                  <a:tcPr marL="1715" marR="1715" marT="1715" marB="0" anchor="ctr"/>
                </a:tc>
                <a:tc>
                  <a:txBody>
                    <a:bodyPr/>
                    <a:lstStyle/>
                    <a:p>
                      <a:pPr algn="ctr" rtl="0" fontAlgn="ctr">
                        <a:buNone/>
                      </a:pPr>
                      <a:r>
                        <a:rPr lang="en-IN" sz="1400" u="none" strike="noStrike" dirty="0">
                          <a:effectLst/>
                        </a:rPr>
                        <a:t>Reel</a:t>
                      </a:r>
                      <a:endParaRPr lang="en-IN" sz="1400" b="0" i="0" u="none" strike="noStrike" dirty="0">
                        <a:solidFill>
                          <a:srgbClr val="000000"/>
                        </a:solidFill>
                        <a:effectLst/>
                        <a:latin typeface="Calibri" panose="020F0502020204030204" pitchFamily="34" charset="0"/>
                      </a:endParaRPr>
                    </a:p>
                  </a:txBody>
                  <a:tcPr marL="1715" marR="1715" marT="1715" marB="0" anchor="ctr"/>
                </a:tc>
                <a:tc>
                  <a:txBody>
                    <a:bodyPr/>
                    <a:lstStyle/>
                    <a:p>
                      <a:pPr algn="ctr" rtl="0" fontAlgn="ctr">
                        <a:buNone/>
                      </a:pPr>
                      <a:r>
                        <a:rPr lang="en-IN" sz="1400" u="none" strike="noStrike" dirty="0">
                          <a:effectLst/>
                        </a:rPr>
                        <a:t>See the difference yourself</a:t>
                      </a:r>
                      <a:endParaRPr lang="en-IN" sz="1400" b="0" i="0" u="none" strike="noStrike" dirty="0">
                        <a:solidFill>
                          <a:srgbClr val="000000"/>
                        </a:solidFill>
                        <a:effectLst/>
                        <a:latin typeface="Calibri" panose="020F0502020204030204" pitchFamily="34" charset="0"/>
                      </a:endParaRPr>
                    </a:p>
                  </a:txBody>
                  <a:tcPr marL="1715" marR="1715" marT="1715" marB="0" anchor="ctr"/>
                </a:tc>
                <a:tc>
                  <a:txBody>
                    <a:bodyPr/>
                    <a:lstStyle/>
                    <a:p>
                      <a:pPr algn="ctr" rtl="0" fontAlgn="ctr">
                        <a:buNone/>
                      </a:pPr>
                      <a:r>
                        <a:rPr lang="en-IN" sz="1400" u="none" strike="noStrike" dirty="0">
                          <a:effectLst/>
                        </a:rPr>
                        <a:t>Try Today</a:t>
                      </a:r>
                      <a:endParaRPr lang="en-IN" sz="1400" b="0" i="0" u="none" strike="noStrike" dirty="0">
                        <a:solidFill>
                          <a:srgbClr val="000000"/>
                        </a:solidFill>
                        <a:effectLst/>
                        <a:latin typeface="Calibri" panose="020F0502020204030204" pitchFamily="34" charset="0"/>
                      </a:endParaRPr>
                    </a:p>
                  </a:txBody>
                  <a:tcPr marL="1715" marR="1715" marT="1715" marB="0" anchor="ctr"/>
                </a:tc>
                <a:tc>
                  <a:txBody>
                    <a:bodyPr/>
                    <a:lstStyle/>
                    <a:p>
                      <a:pPr algn="ctr" rtl="0" fontAlgn="ctr">
                        <a:buNone/>
                      </a:pPr>
                      <a:r>
                        <a:rPr lang="en-IN" sz="1400" u="none" strike="noStrike" dirty="0">
                          <a:effectLst/>
                          <a:hlinkClick r:id="rId6"/>
                        </a:rPr>
                        <a:t>LinkedIn</a:t>
                      </a:r>
                      <a:endParaRPr lang="en-IN" sz="1400" b="0" i="0" u="none" strike="noStrike" dirty="0">
                        <a:solidFill>
                          <a:srgbClr val="000000"/>
                        </a:solidFill>
                        <a:effectLst/>
                        <a:latin typeface="Calibri" panose="020F0502020204030204" pitchFamily="34" charset="0"/>
                      </a:endParaRPr>
                    </a:p>
                  </a:txBody>
                  <a:tcPr marL="1715" marR="1715" marT="1715" marB="0" anchor="ctr"/>
                </a:tc>
                <a:extLst>
                  <a:ext uri="{0D108BD9-81ED-4DB2-BD59-A6C34878D82A}">
                    <a16:rowId xmlns:a16="http://schemas.microsoft.com/office/drawing/2014/main" val="2017482139"/>
                  </a:ext>
                </a:extLst>
              </a:tr>
              <a:tr h="408895">
                <a:tc>
                  <a:txBody>
                    <a:bodyPr/>
                    <a:lstStyle/>
                    <a:p>
                      <a:pPr algn="ctr" rtl="0" fontAlgn="ctr">
                        <a:buNone/>
                      </a:pPr>
                      <a:r>
                        <a:rPr lang="en-IN" sz="1400" u="none" strike="noStrike">
                          <a:effectLst/>
                        </a:rPr>
                        <a:t>Day 6</a:t>
                      </a:r>
                      <a:endParaRPr lang="en-IN" sz="1400" b="0" i="0" u="none" strike="noStrike">
                        <a:solidFill>
                          <a:srgbClr val="000000"/>
                        </a:solidFill>
                        <a:effectLst/>
                        <a:latin typeface="Calibri" panose="020F0502020204030204" pitchFamily="34" charset="0"/>
                      </a:endParaRPr>
                    </a:p>
                  </a:txBody>
                  <a:tcPr marL="1715" marR="1715" marT="1715" marB="0" anchor="ctr"/>
                </a:tc>
                <a:tc>
                  <a:txBody>
                    <a:bodyPr/>
                    <a:lstStyle/>
                    <a:p>
                      <a:pPr algn="ctr" rtl="0" fontAlgn="ctr">
                        <a:buNone/>
                      </a:pPr>
                      <a:r>
                        <a:rPr lang="en-IN" sz="1400" u="none" strike="noStrike" dirty="0">
                          <a:effectLst/>
                        </a:rPr>
                        <a:t>Instagram</a:t>
                      </a:r>
                      <a:endParaRPr lang="en-IN" sz="1400" b="0" i="0" u="none" strike="noStrike" dirty="0">
                        <a:solidFill>
                          <a:srgbClr val="000000"/>
                        </a:solidFill>
                        <a:effectLst/>
                        <a:latin typeface="Calibri" panose="020F0502020204030204" pitchFamily="34" charset="0"/>
                      </a:endParaRPr>
                    </a:p>
                  </a:txBody>
                  <a:tcPr marL="1715" marR="1715" marT="1715" marB="0" anchor="ctr"/>
                </a:tc>
                <a:tc>
                  <a:txBody>
                    <a:bodyPr/>
                    <a:lstStyle/>
                    <a:p>
                      <a:pPr algn="ctr" rtl="0" fontAlgn="ctr">
                        <a:buNone/>
                      </a:pPr>
                      <a:r>
                        <a:rPr lang="en-IN" sz="1400" u="none" strike="noStrike" dirty="0">
                          <a:effectLst/>
                        </a:rPr>
                        <a:t>Tips &amp; Hacks</a:t>
                      </a:r>
                      <a:endParaRPr lang="en-IN" sz="1400" b="0" i="0" u="none" strike="noStrike" dirty="0">
                        <a:solidFill>
                          <a:srgbClr val="000000"/>
                        </a:solidFill>
                        <a:effectLst/>
                        <a:latin typeface="Calibri" panose="020F0502020204030204" pitchFamily="34" charset="0"/>
                      </a:endParaRPr>
                    </a:p>
                  </a:txBody>
                  <a:tcPr marL="1715" marR="1715" marT="1715" marB="0" anchor="ctr"/>
                </a:tc>
                <a:tc>
                  <a:txBody>
                    <a:bodyPr/>
                    <a:lstStyle/>
                    <a:p>
                      <a:pPr algn="ctr" rtl="0" fontAlgn="ctr">
                        <a:buNone/>
                      </a:pPr>
                      <a:r>
                        <a:rPr lang="en-IN" sz="1400" u="none" strike="noStrike" dirty="0">
                          <a:effectLst/>
                        </a:rPr>
                        <a:t>Short Video</a:t>
                      </a:r>
                      <a:endParaRPr lang="en-IN" sz="1400" b="0" i="0" u="none" strike="noStrike" dirty="0">
                        <a:solidFill>
                          <a:srgbClr val="000000"/>
                        </a:solidFill>
                        <a:effectLst/>
                        <a:latin typeface="Calibri" panose="020F0502020204030204" pitchFamily="34" charset="0"/>
                      </a:endParaRPr>
                    </a:p>
                  </a:txBody>
                  <a:tcPr marL="1715" marR="1715" marT="1715" marB="0" anchor="ctr"/>
                </a:tc>
                <a:tc>
                  <a:txBody>
                    <a:bodyPr/>
                    <a:lstStyle/>
                    <a:p>
                      <a:pPr algn="ctr" rtl="0" fontAlgn="ctr">
                        <a:buNone/>
                      </a:pPr>
                      <a:r>
                        <a:rPr lang="en-US" sz="1400" u="none" strike="noStrike" dirty="0">
                          <a:effectLst/>
                        </a:rPr>
                        <a:t>3 tips you should know</a:t>
                      </a:r>
                      <a:endParaRPr lang="en-US" sz="1400" b="0" i="0" u="none" strike="noStrike" dirty="0">
                        <a:solidFill>
                          <a:srgbClr val="000000"/>
                        </a:solidFill>
                        <a:effectLst/>
                        <a:latin typeface="Calibri" panose="020F0502020204030204" pitchFamily="34" charset="0"/>
                      </a:endParaRPr>
                    </a:p>
                  </a:txBody>
                  <a:tcPr marL="1715" marR="1715" marT="1715" marB="0" anchor="ctr"/>
                </a:tc>
                <a:tc>
                  <a:txBody>
                    <a:bodyPr/>
                    <a:lstStyle/>
                    <a:p>
                      <a:pPr algn="ctr" rtl="0" fontAlgn="ctr">
                        <a:buNone/>
                      </a:pPr>
                      <a:r>
                        <a:rPr lang="en-IN" sz="1400" u="none" strike="noStrike">
                          <a:effectLst/>
                        </a:rPr>
                        <a:t>Share This</a:t>
                      </a:r>
                      <a:endParaRPr lang="en-IN" sz="1400" b="0" i="0" u="none" strike="noStrike">
                        <a:solidFill>
                          <a:srgbClr val="000000"/>
                        </a:solidFill>
                        <a:effectLst/>
                        <a:latin typeface="Calibri" panose="020F0502020204030204" pitchFamily="34" charset="0"/>
                      </a:endParaRPr>
                    </a:p>
                  </a:txBody>
                  <a:tcPr marL="1715" marR="1715" marT="1715" marB="0" anchor="ctr"/>
                </a:tc>
                <a:tc>
                  <a:txBody>
                    <a:bodyPr/>
                    <a:lstStyle/>
                    <a:p>
                      <a:pPr algn="ctr" rtl="0" fontAlgn="ctr">
                        <a:buNone/>
                      </a:pPr>
                      <a:r>
                        <a:rPr lang="en-IN" sz="1400" u="none" strike="noStrike" dirty="0">
                          <a:effectLst/>
                          <a:hlinkClick r:id="rId7"/>
                        </a:rPr>
                        <a:t>Instagram</a:t>
                      </a:r>
                      <a:endParaRPr lang="en-IN" sz="1400" b="0" i="0" u="none" strike="noStrike" dirty="0">
                        <a:solidFill>
                          <a:srgbClr val="000000"/>
                        </a:solidFill>
                        <a:effectLst/>
                        <a:latin typeface="Calibri" panose="020F0502020204030204" pitchFamily="34" charset="0"/>
                      </a:endParaRPr>
                    </a:p>
                  </a:txBody>
                  <a:tcPr marL="1715" marR="1715" marT="1715" marB="0" anchor="ctr"/>
                </a:tc>
                <a:extLst>
                  <a:ext uri="{0D108BD9-81ED-4DB2-BD59-A6C34878D82A}">
                    <a16:rowId xmlns:a16="http://schemas.microsoft.com/office/drawing/2014/main" val="3601178923"/>
                  </a:ext>
                </a:extLst>
              </a:tr>
              <a:tr h="652858">
                <a:tc>
                  <a:txBody>
                    <a:bodyPr/>
                    <a:lstStyle/>
                    <a:p>
                      <a:pPr algn="ctr" rtl="0" fontAlgn="ctr">
                        <a:buNone/>
                      </a:pPr>
                      <a:r>
                        <a:rPr lang="en-IN" sz="1400" u="none" strike="noStrike">
                          <a:effectLst/>
                        </a:rPr>
                        <a:t>Day 7</a:t>
                      </a:r>
                      <a:endParaRPr lang="en-IN" sz="1400" b="0" i="0" u="none" strike="noStrike">
                        <a:solidFill>
                          <a:srgbClr val="000000"/>
                        </a:solidFill>
                        <a:effectLst/>
                        <a:latin typeface="Calibri" panose="020F0502020204030204" pitchFamily="34" charset="0"/>
                      </a:endParaRPr>
                    </a:p>
                  </a:txBody>
                  <a:tcPr marL="1715" marR="1715" marT="1715" marB="0" anchor="ctr"/>
                </a:tc>
                <a:tc>
                  <a:txBody>
                    <a:bodyPr/>
                    <a:lstStyle/>
                    <a:p>
                      <a:pPr algn="ctr" rtl="0" fontAlgn="ctr">
                        <a:buNone/>
                      </a:pPr>
                      <a:r>
                        <a:rPr lang="en-IN" sz="1400" u="none" strike="noStrike" dirty="0">
                          <a:effectLst/>
                        </a:rPr>
                        <a:t>Facebook</a:t>
                      </a:r>
                      <a:endParaRPr lang="en-IN" sz="1400" b="0" i="0" u="none" strike="noStrike" dirty="0">
                        <a:solidFill>
                          <a:srgbClr val="000000"/>
                        </a:solidFill>
                        <a:effectLst/>
                        <a:latin typeface="Calibri" panose="020F0502020204030204" pitchFamily="34" charset="0"/>
                      </a:endParaRPr>
                    </a:p>
                  </a:txBody>
                  <a:tcPr marL="1715" marR="1715" marT="1715" marB="0" anchor="ctr"/>
                </a:tc>
                <a:tc>
                  <a:txBody>
                    <a:bodyPr/>
                    <a:lstStyle/>
                    <a:p>
                      <a:pPr algn="ctr" rtl="0" fontAlgn="ctr">
                        <a:buNone/>
                      </a:pPr>
                      <a:r>
                        <a:rPr lang="en-IN" sz="1400" u="none" strike="noStrike" dirty="0">
                          <a:effectLst/>
                        </a:rPr>
                        <a:t>FAQ</a:t>
                      </a:r>
                      <a:endParaRPr lang="en-IN" sz="1400" b="0" i="0" u="none" strike="noStrike" dirty="0">
                        <a:solidFill>
                          <a:srgbClr val="000000"/>
                        </a:solidFill>
                        <a:effectLst/>
                        <a:latin typeface="Calibri" panose="020F0502020204030204" pitchFamily="34" charset="0"/>
                      </a:endParaRPr>
                    </a:p>
                  </a:txBody>
                  <a:tcPr marL="1715" marR="1715" marT="1715" marB="0" anchor="ctr"/>
                </a:tc>
                <a:tc>
                  <a:txBody>
                    <a:bodyPr/>
                    <a:lstStyle/>
                    <a:p>
                      <a:pPr algn="ctr" rtl="0" fontAlgn="ctr">
                        <a:buNone/>
                      </a:pPr>
                      <a:r>
                        <a:rPr lang="en-IN" sz="1400" u="none" strike="noStrike" dirty="0">
                          <a:effectLst/>
                        </a:rPr>
                        <a:t>Image</a:t>
                      </a:r>
                      <a:endParaRPr lang="en-IN" sz="1400" b="0" i="0" u="none" strike="noStrike" dirty="0">
                        <a:solidFill>
                          <a:srgbClr val="000000"/>
                        </a:solidFill>
                        <a:effectLst/>
                        <a:latin typeface="Calibri" panose="020F0502020204030204" pitchFamily="34" charset="0"/>
                      </a:endParaRPr>
                    </a:p>
                  </a:txBody>
                  <a:tcPr marL="1715" marR="1715" marT="1715" marB="0" anchor="ctr"/>
                </a:tc>
                <a:tc>
                  <a:txBody>
                    <a:bodyPr/>
                    <a:lstStyle/>
                    <a:p>
                      <a:pPr algn="ctr" rtl="0" fontAlgn="ctr">
                        <a:buNone/>
                      </a:pPr>
                      <a:r>
                        <a:rPr lang="en-US" sz="1400" u="none" strike="noStrike" dirty="0">
                          <a:effectLst/>
                        </a:rPr>
                        <a:t>Answering your most common question</a:t>
                      </a:r>
                      <a:endParaRPr lang="en-US" sz="1400" b="0" i="0" u="none" strike="noStrike" dirty="0">
                        <a:solidFill>
                          <a:srgbClr val="000000"/>
                        </a:solidFill>
                        <a:effectLst/>
                        <a:latin typeface="Calibri" panose="020F0502020204030204" pitchFamily="34" charset="0"/>
                      </a:endParaRPr>
                    </a:p>
                  </a:txBody>
                  <a:tcPr marL="1715" marR="1715" marT="1715" marB="0" anchor="ctr"/>
                </a:tc>
                <a:tc>
                  <a:txBody>
                    <a:bodyPr/>
                    <a:lstStyle/>
                    <a:p>
                      <a:pPr algn="ctr" rtl="0" fontAlgn="ctr">
                        <a:buNone/>
                      </a:pPr>
                      <a:r>
                        <a:rPr lang="en-IN" sz="1400" u="none" strike="noStrike" dirty="0">
                          <a:effectLst/>
                        </a:rPr>
                        <a:t>DM Us</a:t>
                      </a:r>
                      <a:endParaRPr lang="en-IN" sz="1400" b="0" i="0" u="none" strike="noStrike" dirty="0">
                        <a:solidFill>
                          <a:srgbClr val="000000"/>
                        </a:solidFill>
                        <a:effectLst/>
                        <a:latin typeface="Calibri" panose="020F0502020204030204" pitchFamily="34" charset="0"/>
                      </a:endParaRPr>
                    </a:p>
                  </a:txBody>
                  <a:tcPr marL="1715" marR="1715" marT="1715" marB="0" anchor="ctr"/>
                </a:tc>
                <a:tc>
                  <a:txBody>
                    <a:bodyPr/>
                    <a:lstStyle/>
                    <a:p>
                      <a:pPr algn="ctr" rtl="0" fontAlgn="ctr">
                        <a:buNone/>
                      </a:pPr>
                      <a:r>
                        <a:rPr lang="en-IN" sz="1400" u="none" strike="noStrike" dirty="0">
                          <a:effectLst/>
                          <a:hlinkClick r:id="rId8"/>
                        </a:rPr>
                        <a:t>Facebook</a:t>
                      </a:r>
                      <a:endParaRPr lang="en-IN" sz="1400" b="0" i="0" u="none" strike="noStrike" dirty="0">
                        <a:solidFill>
                          <a:srgbClr val="000000"/>
                        </a:solidFill>
                        <a:effectLst/>
                        <a:latin typeface="Calibri" panose="020F0502020204030204" pitchFamily="34" charset="0"/>
                      </a:endParaRPr>
                    </a:p>
                  </a:txBody>
                  <a:tcPr marL="1715" marR="1715" marT="1715" marB="0" anchor="ctr"/>
                </a:tc>
                <a:extLst>
                  <a:ext uri="{0D108BD9-81ED-4DB2-BD59-A6C34878D82A}">
                    <a16:rowId xmlns:a16="http://schemas.microsoft.com/office/drawing/2014/main" val="3022166725"/>
                  </a:ext>
                </a:extLst>
              </a:tr>
              <a:tr h="571537">
                <a:tc>
                  <a:txBody>
                    <a:bodyPr/>
                    <a:lstStyle/>
                    <a:p>
                      <a:pPr algn="ctr" rtl="0" fontAlgn="ctr">
                        <a:buNone/>
                      </a:pPr>
                      <a:r>
                        <a:rPr lang="en-IN" sz="1400" u="none" strike="noStrike">
                          <a:effectLst/>
                        </a:rPr>
                        <a:t>Day 8</a:t>
                      </a:r>
                      <a:endParaRPr lang="en-IN" sz="1400" b="0" i="0" u="none" strike="noStrike">
                        <a:solidFill>
                          <a:srgbClr val="000000"/>
                        </a:solidFill>
                        <a:effectLst/>
                        <a:latin typeface="Calibri" panose="020F0502020204030204" pitchFamily="34" charset="0"/>
                      </a:endParaRPr>
                    </a:p>
                  </a:txBody>
                  <a:tcPr marL="1715" marR="1715" marT="1715" marB="0" anchor="ctr"/>
                </a:tc>
                <a:tc>
                  <a:txBody>
                    <a:bodyPr/>
                    <a:lstStyle/>
                    <a:p>
                      <a:pPr algn="ctr" rtl="0" fontAlgn="ctr">
                        <a:buNone/>
                      </a:pPr>
                      <a:r>
                        <a:rPr lang="en-IN" sz="1400" u="none" strike="noStrike" dirty="0">
                          <a:effectLst/>
                        </a:rPr>
                        <a:t>Instagram</a:t>
                      </a:r>
                      <a:endParaRPr lang="en-IN" sz="1400" b="0" i="0" u="none" strike="noStrike" dirty="0">
                        <a:solidFill>
                          <a:srgbClr val="000000"/>
                        </a:solidFill>
                        <a:effectLst/>
                        <a:latin typeface="Calibri" panose="020F0502020204030204" pitchFamily="34" charset="0"/>
                      </a:endParaRPr>
                    </a:p>
                  </a:txBody>
                  <a:tcPr marL="1715" marR="1715" marT="1715" marB="0" anchor="ctr"/>
                </a:tc>
                <a:tc>
                  <a:txBody>
                    <a:bodyPr/>
                    <a:lstStyle/>
                    <a:p>
                      <a:pPr algn="ctr" rtl="0" fontAlgn="ctr">
                        <a:buNone/>
                      </a:pPr>
                      <a:r>
                        <a:rPr lang="en-IN" sz="1400" u="none" strike="noStrike" dirty="0">
                          <a:effectLst/>
                        </a:rPr>
                        <a:t>Comparison</a:t>
                      </a:r>
                      <a:endParaRPr lang="en-IN" sz="1400" b="0" i="0" u="none" strike="noStrike" dirty="0">
                        <a:solidFill>
                          <a:srgbClr val="000000"/>
                        </a:solidFill>
                        <a:effectLst/>
                        <a:latin typeface="Calibri" panose="020F0502020204030204" pitchFamily="34" charset="0"/>
                      </a:endParaRPr>
                    </a:p>
                  </a:txBody>
                  <a:tcPr marL="1715" marR="1715" marT="1715" marB="0" anchor="ctr"/>
                </a:tc>
                <a:tc>
                  <a:txBody>
                    <a:bodyPr/>
                    <a:lstStyle/>
                    <a:p>
                      <a:pPr algn="ctr" rtl="0" fontAlgn="ctr">
                        <a:buNone/>
                      </a:pPr>
                      <a:r>
                        <a:rPr lang="en-IN" sz="1400" u="none" strike="noStrike" dirty="0">
                          <a:effectLst/>
                        </a:rPr>
                        <a:t>Reel</a:t>
                      </a:r>
                      <a:endParaRPr lang="en-IN" sz="1400" b="0" i="0" u="none" strike="noStrike" dirty="0">
                        <a:solidFill>
                          <a:srgbClr val="000000"/>
                        </a:solidFill>
                        <a:effectLst/>
                        <a:latin typeface="Calibri" panose="020F0502020204030204" pitchFamily="34" charset="0"/>
                      </a:endParaRPr>
                    </a:p>
                  </a:txBody>
                  <a:tcPr marL="1715" marR="1715" marT="1715" marB="0" anchor="ctr"/>
                </a:tc>
                <a:tc>
                  <a:txBody>
                    <a:bodyPr/>
                    <a:lstStyle/>
                    <a:p>
                      <a:pPr algn="ctr" rtl="0" fontAlgn="ctr">
                        <a:buNone/>
                      </a:pPr>
                      <a:r>
                        <a:rPr lang="en-US" sz="1400" u="none" strike="noStrike" dirty="0">
                          <a:effectLst/>
                        </a:rPr>
                        <a:t>Why we stand out from the rest</a:t>
                      </a:r>
                      <a:endParaRPr lang="en-US" sz="1400" b="0" i="0" u="none" strike="noStrike" dirty="0">
                        <a:solidFill>
                          <a:srgbClr val="000000"/>
                        </a:solidFill>
                        <a:effectLst/>
                        <a:latin typeface="Calibri" panose="020F0502020204030204" pitchFamily="34" charset="0"/>
                      </a:endParaRPr>
                    </a:p>
                  </a:txBody>
                  <a:tcPr marL="1715" marR="1715" marT="1715" marB="0" anchor="ctr"/>
                </a:tc>
                <a:tc>
                  <a:txBody>
                    <a:bodyPr/>
                    <a:lstStyle/>
                    <a:p>
                      <a:pPr algn="ctr" rtl="0" fontAlgn="ctr">
                        <a:buNone/>
                      </a:pPr>
                      <a:r>
                        <a:rPr lang="en-IN" sz="1400" u="none" strike="noStrike" dirty="0">
                          <a:effectLst/>
                        </a:rPr>
                        <a:t>Choose Better</a:t>
                      </a:r>
                      <a:endParaRPr lang="en-IN" sz="1400" b="0" i="0" u="none" strike="noStrike" dirty="0">
                        <a:solidFill>
                          <a:srgbClr val="000000"/>
                        </a:solidFill>
                        <a:effectLst/>
                        <a:latin typeface="Calibri" panose="020F0502020204030204" pitchFamily="34" charset="0"/>
                      </a:endParaRPr>
                    </a:p>
                  </a:txBody>
                  <a:tcPr marL="1715" marR="1715" marT="1715" marB="0" anchor="ctr"/>
                </a:tc>
                <a:tc>
                  <a:txBody>
                    <a:bodyPr/>
                    <a:lstStyle/>
                    <a:p>
                      <a:pPr algn="ctr" rtl="0" fontAlgn="ctr">
                        <a:buNone/>
                      </a:pPr>
                      <a:r>
                        <a:rPr lang="en-IN" sz="1400" u="none" strike="noStrike" dirty="0">
                          <a:effectLst/>
                          <a:hlinkClick r:id="rId9"/>
                        </a:rPr>
                        <a:t>Instagram</a:t>
                      </a:r>
                      <a:endParaRPr lang="en-IN" sz="1400" b="0" i="0" u="none" strike="noStrike" dirty="0">
                        <a:solidFill>
                          <a:srgbClr val="000000"/>
                        </a:solidFill>
                        <a:effectLst/>
                        <a:latin typeface="Calibri" panose="020F0502020204030204" pitchFamily="34" charset="0"/>
                      </a:endParaRPr>
                    </a:p>
                  </a:txBody>
                  <a:tcPr marL="1715" marR="1715" marT="1715" marB="0" anchor="ctr"/>
                </a:tc>
                <a:extLst>
                  <a:ext uri="{0D108BD9-81ED-4DB2-BD59-A6C34878D82A}">
                    <a16:rowId xmlns:a16="http://schemas.microsoft.com/office/drawing/2014/main" val="463082712"/>
                  </a:ext>
                </a:extLst>
              </a:tr>
              <a:tr h="490216">
                <a:tc>
                  <a:txBody>
                    <a:bodyPr/>
                    <a:lstStyle/>
                    <a:p>
                      <a:pPr algn="ctr" rtl="0" fontAlgn="ctr">
                        <a:buNone/>
                      </a:pPr>
                      <a:r>
                        <a:rPr lang="en-IN" sz="1400" u="none" strike="noStrike">
                          <a:effectLst/>
                        </a:rPr>
                        <a:t>Day 9</a:t>
                      </a:r>
                      <a:endParaRPr lang="en-IN" sz="1400" b="0" i="0" u="none" strike="noStrike">
                        <a:solidFill>
                          <a:srgbClr val="000000"/>
                        </a:solidFill>
                        <a:effectLst/>
                        <a:latin typeface="Calibri" panose="020F0502020204030204" pitchFamily="34" charset="0"/>
                      </a:endParaRPr>
                    </a:p>
                  </a:txBody>
                  <a:tcPr marL="1715" marR="1715" marT="1715" marB="0" anchor="ctr"/>
                </a:tc>
                <a:tc>
                  <a:txBody>
                    <a:bodyPr/>
                    <a:lstStyle/>
                    <a:p>
                      <a:pPr algn="ctr" rtl="0" fontAlgn="ctr">
                        <a:buNone/>
                      </a:pPr>
                      <a:r>
                        <a:rPr lang="en-IN" sz="1400" u="none" strike="noStrike" dirty="0">
                          <a:effectLst/>
                        </a:rPr>
                        <a:t>Facebook</a:t>
                      </a:r>
                      <a:endParaRPr lang="en-IN" sz="1400" b="0" i="0" u="none" strike="noStrike" dirty="0">
                        <a:solidFill>
                          <a:srgbClr val="000000"/>
                        </a:solidFill>
                        <a:effectLst/>
                        <a:latin typeface="Calibri" panose="020F0502020204030204" pitchFamily="34" charset="0"/>
                      </a:endParaRPr>
                    </a:p>
                  </a:txBody>
                  <a:tcPr marL="1715" marR="1715" marT="1715" marB="0" anchor="ctr"/>
                </a:tc>
                <a:tc>
                  <a:txBody>
                    <a:bodyPr/>
                    <a:lstStyle/>
                    <a:p>
                      <a:pPr algn="ctr" rtl="0" fontAlgn="ctr">
                        <a:buNone/>
                      </a:pPr>
                      <a:r>
                        <a:rPr lang="en-IN" sz="1400" u="none" strike="noStrike" dirty="0">
                          <a:effectLst/>
                        </a:rPr>
                        <a:t>Offer</a:t>
                      </a:r>
                      <a:endParaRPr lang="en-IN" sz="1400" b="0" i="0" u="none" strike="noStrike" dirty="0">
                        <a:solidFill>
                          <a:srgbClr val="000000"/>
                        </a:solidFill>
                        <a:effectLst/>
                        <a:latin typeface="Calibri" panose="020F0502020204030204" pitchFamily="34" charset="0"/>
                      </a:endParaRPr>
                    </a:p>
                  </a:txBody>
                  <a:tcPr marL="1715" marR="1715" marT="1715" marB="0" anchor="ctr"/>
                </a:tc>
                <a:tc>
                  <a:txBody>
                    <a:bodyPr/>
                    <a:lstStyle/>
                    <a:p>
                      <a:pPr algn="ctr" rtl="0" fontAlgn="ctr">
                        <a:buNone/>
                      </a:pPr>
                      <a:r>
                        <a:rPr lang="en-IN" sz="1400" u="none" strike="noStrike">
                          <a:effectLst/>
                        </a:rPr>
                        <a:t>Reel</a:t>
                      </a:r>
                      <a:endParaRPr lang="en-IN" sz="1400" b="0" i="0" u="none" strike="noStrike">
                        <a:solidFill>
                          <a:srgbClr val="000000"/>
                        </a:solidFill>
                        <a:effectLst/>
                        <a:latin typeface="Calibri" panose="020F0502020204030204" pitchFamily="34" charset="0"/>
                      </a:endParaRPr>
                    </a:p>
                  </a:txBody>
                  <a:tcPr marL="1715" marR="1715" marT="1715" marB="0" anchor="ctr"/>
                </a:tc>
                <a:tc>
                  <a:txBody>
                    <a:bodyPr/>
                    <a:lstStyle/>
                    <a:p>
                      <a:pPr algn="ctr" rtl="0" fontAlgn="ctr">
                        <a:buNone/>
                      </a:pPr>
                      <a:r>
                        <a:rPr lang="en-IN" sz="1400" u="none" strike="noStrike" dirty="0">
                          <a:effectLst/>
                        </a:rPr>
                        <a:t>Limited-time deal available</a:t>
                      </a:r>
                      <a:endParaRPr lang="en-IN" sz="1400" b="0" i="0" u="none" strike="noStrike" dirty="0">
                        <a:solidFill>
                          <a:srgbClr val="000000"/>
                        </a:solidFill>
                        <a:effectLst/>
                        <a:latin typeface="Calibri" panose="020F0502020204030204" pitchFamily="34" charset="0"/>
                      </a:endParaRPr>
                    </a:p>
                  </a:txBody>
                  <a:tcPr marL="1715" marR="1715" marT="1715" marB="0" anchor="ctr"/>
                </a:tc>
                <a:tc>
                  <a:txBody>
                    <a:bodyPr/>
                    <a:lstStyle/>
                    <a:p>
                      <a:pPr algn="ctr" rtl="0" fontAlgn="ctr">
                        <a:buNone/>
                      </a:pPr>
                      <a:r>
                        <a:rPr lang="en-IN" sz="1400" u="none" strike="noStrike">
                          <a:effectLst/>
                        </a:rPr>
                        <a:t>Buy Now</a:t>
                      </a:r>
                      <a:endParaRPr lang="en-IN" sz="1400" b="0" i="0" u="none" strike="noStrike">
                        <a:solidFill>
                          <a:srgbClr val="000000"/>
                        </a:solidFill>
                        <a:effectLst/>
                        <a:latin typeface="Calibri" panose="020F0502020204030204" pitchFamily="34" charset="0"/>
                      </a:endParaRPr>
                    </a:p>
                  </a:txBody>
                  <a:tcPr marL="1715" marR="1715" marT="1715" marB="0" anchor="ctr"/>
                </a:tc>
                <a:tc>
                  <a:txBody>
                    <a:bodyPr/>
                    <a:lstStyle/>
                    <a:p>
                      <a:pPr algn="ctr" rtl="0" fontAlgn="ctr">
                        <a:buNone/>
                      </a:pPr>
                      <a:r>
                        <a:rPr lang="en-IN" sz="1400" u="none" strike="noStrike" dirty="0">
                          <a:effectLst/>
                          <a:hlinkClick r:id="rId10"/>
                        </a:rPr>
                        <a:t>Facebook</a:t>
                      </a:r>
                      <a:endParaRPr lang="en-IN" sz="1400" b="0" i="0" u="none" strike="noStrike" dirty="0">
                        <a:solidFill>
                          <a:srgbClr val="000000"/>
                        </a:solidFill>
                        <a:effectLst/>
                        <a:latin typeface="Calibri" panose="020F0502020204030204" pitchFamily="34" charset="0"/>
                      </a:endParaRPr>
                    </a:p>
                  </a:txBody>
                  <a:tcPr marL="1715" marR="1715" marT="1715" marB="0" anchor="ctr"/>
                </a:tc>
                <a:extLst>
                  <a:ext uri="{0D108BD9-81ED-4DB2-BD59-A6C34878D82A}">
                    <a16:rowId xmlns:a16="http://schemas.microsoft.com/office/drawing/2014/main" val="4253644506"/>
                  </a:ext>
                </a:extLst>
              </a:tr>
              <a:tr h="490216">
                <a:tc>
                  <a:txBody>
                    <a:bodyPr/>
                    <a:lstStyle/>
                    <a:p>
                      <a:pPr algn="ctr" rtl="0" fontAlgn="ctr">
                        <a:buNone/>
                      </a:pPr>
                      <a:r>
                        <a:rPr lang="en-IN" sz="1400" u="none" strike="noStrike" dirty="0">
                          <a:effectLst/>
                        </a:rPr>
                        <a:t>Day 10</a:t>
                      </a:r>
                      <a:endParaRPr lang="en-IN" sz="1400" b="0" i="0" u="none" strike="noStrike" dirty="0">
                        <a:solidFill>
                          <a:srgbClr val="000000"/>
                        </a:solidFill>
                        <a:effectLst/>
                        <a:latin typeface="Calibri" panose="020F0502020204030204" pitchFamily="34" charset="0"/>
                      </a:endParaRPr>
                    </a:p>
                  </a:txBody>
                  <a:tcPr marL="1715" marR="1715" marT="1715" marB="0" anchor="ctr"/>
                </a:tc>
                <a:tc>
                  <a:txBody>
                    <a:bodyPr/>
                    <a:lstStyle/>
                    <a:p>
                      <a:pPr algn="ctr" rtl="0" fontAlgn="ctr">
                        <a:buNone/>
                      </a:pPr>
                      <a:r>
                        <a:rPr lang="en-IN" sz="1400" u="none" strike="noStrike" dirty="0">
                          <a:effectLst/>
                        </a:rPr>
                        <a:t>Instagram</a:t>
                      </a:r>
                      <a:endParaRPr lang="en-IN" sz="1400" b="0" i="0" u="none" strike="noStrike" dirty="0">
                        <a:solidFill>
                          <a:srgbClr val="000000"/>
                        </a:solidFill>
                        <a:effectLst/>
                        <a:latin typeface="Calibri" panose="020F0502020204030204" pitchFamily="34" charset="0"/>
                      </a:endParaRPr>
                    </a:p>
                  </a:txBody>
                  <a:tcPr marL="1715" marR="1715" marT="1715" marB="0" anchor="ctr"/>
                </a:tc>
                <a:tc>
                  <a:txBody>
                    <a:bodyPr/>
                    <a:lstStyle/>
                    <a:p>
                      <a:pPr algn="ctr" rtl="0" fontAlgn="ctr">
                        <a:buNone/>
                      </a:pPr>
                      <a:r>
                        <a:rPr lang="en-IN" sz="1400" u="none" strike="noStrike">
                          <a:effectLst/>
                        </a:rPr>
                        <a:t>Brand Trust</a:t>
                      </a:r>
                      <a:endParaRPr lang="en-IN" sz="1400" b="0" i="0" u="none" strike="noStrike">
                        <a:solidFill>
                          <a:srgbClr val="000000"/>
                        </a:solidFill>
                        <a:effectLst/>
                        <a:latin typeface="Calibri" panose="020F0502020204030204" pitchFamily="34" charset="0"/>
                      </a:endParaRPr>
                    </a:p>
                  </a:txBody>
                  <a:tcPr marL="1715" marR="1715" marT="1715" marB="0" anchor="ctr"/>
                </a:tc>
                <a:tc>
                  <a:txBody>
                    <a:bodyPr/>
                    <a:lstStyle/>
                    <a:p>
                      <a:pPr algn="ctr" rtl="0" fontAlgn="ctr">
                        <a:buNone/>
                      </a:pPr>
                      <a:r>
                        <a:rPr lang="en-IN" sz="1400" u="none" strike="noStrike" dirty="0">
                          <a:effectLst/>
                        </a:rPr>
                        <a:t>Image</a:t>
                      </a:r>
                      <a:endParaRPr lang="en-IN" sz="1400" b="0" i="0" u="none" strike="noStrike" dirty="0">
                        <a:solidFill>
                          <a:srgbClr val="000000"/>
                        </a:solidFill>
                        <a:effectLst/>
                        <a:latin typeface="Calibri" panose="020F0502020204030204" pitchFamily="34" charset="0"/>
                      </a:endParaRPr>
                    </a:p>
                  </a:txBody>
                  <a:tcPr marL="1715" marR="1715" marT="1715" marB="0" anchor="ctr"/>
                </a:tc>
                <a:tc>
                  <a:txBody>
                    <a:bodyPr/>
                    <a:lstStyle/>
                    <a:p>
                      <a:pPr algn="ctr" rtl="0" fontAlgn="ctr">
                        <a:buNone/>
                      </a:pPr>
                      <a:r>
                        <a:rPr lang="en-IN" sz="1400" u="none" strike="noStrike" dirty="0">
                          <a:effectLst/>
                        </a:rPr>
                        <a:t>Quality, trust &amp; fast delivery</a:t>
                      </a:r>
                      <a:endParaRPr lang="en-IN" sz="1400" b="0" i="0" u="none" strike="noStrike" dirty="0">
                        <a:solidFill>
                          <a:srgbClr val="000000"/>
                        </a:solidFill>
                        <a:effectLst/>
                        <a:latin typeface="Calibri" panose="020F0502020204030204" pitchFamily="34" charset="0"/>
                      </a:endParaRPr>
                    </a:p>
                  </a:txBody>
                  <a:tcPr marL="1715" marR="1715" marT="1715" marB="0" anchor="ctr"/>
                </a:tc>
                <a:tc>
                  <a:txBody>
                    <a:bodyPr/>
                    <a:lstStyle/>
                    <a:p>
                      <a:pPr algn="ctr" rtl="0" fontAlgn="ctr">
                        <a:buNone/>
                      </a:pPr>
                      <a:r>
                        <a:rPr lang="en-IN" sz="1400" u="none" strike="noStrike">
                          <a:effectLst/>
                        </a:rPr>
                        <a:t>Follow for More</a:t>
                      </a:r>
                      <a:endParaRPr lang="en-IN" sz="1400" b="0" i="0" u="none" strike="noStrike">
                        <a:solidFill>
                          <a:srgbClr val="000000"/>
                        </a:solidFill>
                        <a:effectLst/>
                        <a:latin typeface="Calibri" panose="020F0502020204030204" pitchFamily="34" charset="0"/>
                      </a:endParaRPr>
                    </a:p>
                  </a:txBody>
                  <a:tcPr marL="1715" marR="1715" marT="1715" marB="0" anchor="ctr"/>
                </a:tc>
                <a:tc>
                  <a:txBody>
                    <a:bodyPr/>
                    <a:lstStyle/>
                    <a:p>
                      <a:pPr algn="ctr" rtl="0" fontAlgn="ctr">
                        <a:buNone/>
                      </a:pPr>
                      <a:r>
                        <a:rPr lang="en-IN" sz="1400" u="none" strike="noStrike" dirty="0">
                          <a:effectLst/>
                          <a:hlinkClick r:id="rId11"/>
                        </a:rPr>
                        <a:t>Instagram</a:t>
                      </a:r>
                      <a:endParaRPr lang="en-IN" sz="1400" b="0" i="0" u="none" strike="noStrike" dirty="0">
                        <a:solidFill>
                          <a:srgbClr val="000000"/>
                        </a:solidFill>
                        <a:effectLst/>
                        <a:latin typeface="Calibri" panose="020F0502020204030204" pitchFamily="34" charset="0"/>
                      </a:endParaRPr>
                    </a:p>
                  </a:txBody>
                  <a:tcPr marL="1715" marR="1715" marT="1715" marB="0" anchor="ctr"/>
                </a:tc>
                <a:extLst>
                  <a:ext uri="{0D108BD9-81ED-4DB2-BD59-A6C34878D82A}">
                    <a16:rowId xmlns:a16="http://schemas.microsoft.com/office/drawing/2014/main" val="2048726535"/>
                  </a:ext>
                </a:extLst>
              </a:tr>
            </a:tbl>
          </a:graphicData>
        </a:graphic>
      </p:graphicFrame>
    </p:spTree>
    <p:extLst>
      <p:ext uri="{BB962C8B-B14F-4D97-AF65-F5344CB8AC3E}">
        <p14:creationId xmlns:p14="http://schemas.microsoft.com/office/powerpoint/2010/main" val="3029321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12867-6040-E04B-CDAD-8BF1C8D5A3EF}"/>
            </a:ext>
          </a:extLst>
        </p:cNvPr>
        <p:cNvGrpSpPr/>
        <p:nvPr/>
      </p:nvGrpSpPr>
      <p:grpSpPr>
        <a:xfrm>
          <a:off x="0" y="0"/>
          <a:ext cx="0" cy="0"/>
          <a:chOff x="0" y="0"/>
          <a:chExt cx="0" cy="0"/>
        </a:xfrm>
      </p:grpSpPr>
      <p:sp>
        <p:nvSpPr>
          <p:cNvPr id="88" name="TextBox 87">
            <a:extLst>
              <a:ext uri="{FF2B5EF4-FFF2-40B4-BE49-F238E27FC236}">
                <a16:creationId xmlns:a16="http://schemas.microsoft.com/office/drawing/2014/main" id="{636F5348-F12F-5AAF-AE54-65799DEA5EA3}"/>
              </a:ext>
            </a:extLst>
          </p:cNvPr>
          <p:cNvSpPr txBox="1"/>
          <p:nvPr/>
        </p:nvSpPr>
        <p:spPr>
          <a:xfrm>
            <a:off x="607453" y="444038"/>
            <a:ext cx="5690982" cy="769441"/>
          </a:xfrm>
          <a:prstGeom prst="rect">
            <a:avLst/>
          </a:prstGeom>
          <a:noFill/>
        </p:spPr>
        <p:txBody>
          <a:bodyPr wrap="none" rtlCol="0">
            <a:spAutoFit/>
          </a:bodyPr>
          <a:lstStyle/>
          <a:p>
            <a:r>
              <a:rPr lang="en-IN" sz="4400" dirty="0">
                <a:latin typeface="Fira Sans Medium" panose="020B0603050000020004" pitchFamily="34" charset="0"/>
              </a:rPr>
              <a:t>Content Optimization</a:t>
            </a:r>
            <a:endParaRPr lang="en-IN" sz="3600" dirty="0">
              <a:latin typeface="Fira Sans Medium" panose="020B0603050000020004" pitchFamily="34" charset="0"/>
            </a:endParaRPr>
          </a:p>
        </p:txBody>
      </p:sp>
      <p:grpSp>
        <p:nvGrpSpPr>
          <p:cNvPr id="65" name="Group 64">
            <a:extLst>
              <a:ext uri="{FF2B5EF4-FFF2-40B4-BE49-F238E27FC236}">
                <a16:creationId xmlns:a16="http://schemas.microsoft.com/office/drawing/2014/main" id="{9EE40786-6023-772F-7B93-E928B566BD6F}"/>
              </a:ext>
            </a:extLst>
          </p:cNvPr>
          <p:cNvGrpSpPr/>
          <p:nvPr/>
        </p:nvGrpSpPr>
        <p:grpSpPr>
          <a:xfrm rot="12147091">
            <a:off x="10215311" y="5533587"/>
            <a:ext cx="2210578" cy="2419013"/>
            <a:chOff x="-447720" y="-856723"/>
            <a:chExt cx="2210578" cy="2419013"/>
          </a:xfrm>
        </p:grpSpPr>
        <p:sp>
          <p:nvSpPr>
            <p:cNvPr id="66" name="Graphic 4">
              <a:extLst>
                <a:ext uri="{FF2B5EF4-FFF2-40B4-BE49-F238E27FC236}">
                  <a16:creationId xmlns:a16="http://schemas.microsoft.com/office/drawing/2014/main" id="{11BF0019-797B-E8BE-6394-15827C6ECB77}"/>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67" name="Graphic 4">
              <a:extLst>
                <a:ext uri="{FF2B5EF4-FFF2-40B4-BE49-F238E27FC236}">
                  <a16:creationId xmlns:a16="http://schemas.microsoft.com/office/drawing/2014/main" id="{FE2E8E1E-9673-6D05-CAB7-9CB1D347C64D}"/>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68" name="Graphic 11">
            <a:extLst>
              <a:ext uri="{FF2B5EF4-FFF2-40B4-BE49-F238E27FC236}">
                <a16:creationId xmlns:a16="http://schemas.microsoft.com/office/drawing/2014/main" id="{F0A4079B-14E5-A59E-5366-0BD1C54BCED1}"/>
              </a:ext>
            </a:extLst>
          </p:cNvPr>
          <p:cNvSpPr/>
          <p:nvPr/>
        </p:nvSpPr>
        <p:spPr>
          <a:xfrm rot="7707741">
            <a:off x="11670176" y="571343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3" name="TextBox 2">
            <a:extLst>
              <a:ext uri="{FF2B5EF4-FFF2-40B4-BE49-F238E27FC236}">
                <a16:creationId xmlns:a16="http://schemas.microsoft.com/office/drawing/2014/main" id="{D28498C6-E385-54E9-FBCF-F63F643A3A59}"/>
              </a:ext>
            </a:extLst>
          </p:cNvPr>
          <p:cNvSpPr txBox="1"/>
          <p:nvPr/>
        </p:nvSpPr>
        <p:spPr>
          <a:xfrm>
            <a:off x="775052" y="1899078"/>
            <a:ext cx="10081260" cy="923330"/>
          </a:xfrm>
          <a:prstGeom prst="rect">
            <a:avLst/>
          </a:prstGeom>
          <a:noFill/>
        </p:spPr>
        <p:txBody>
          <a:bodyPr wrap="square">
            <a:spAutoFit/>
          </a:bodyPr>
          <a:lstStyle/>
          <a:p>
            <a:endParaRPr lang="en-IN" dirty="0"/>
          </a:p>
          <a:p>
            <a:endParaRPr lang="en-IN" dirty="0"/>
          </a:p>
          <a:p>
            <a:endParaRPr lang="en-IN" dirty="0"/>
          </a:p>
        </p:txBody>
      </p:sp>
      <p:sp>
        <p:nvSpPr>
          <p:cNvPr id="6" name="TextBox 5">
            <a:extLst>
              <a:ext uri="{FF2B5EF4-FFF2-40B4-BE49-F238E27FC236}">
                <a16:creationId xmlns:a16="http://schemas.microsoft.com/office/drawing/2014/main" id="{B09F6C5B-7077-877E-C77E-A006E047B79B}"/>
              </a:ext>
            </a:extLst>
          </p:cNvPr>
          <p:cNvSpPr txBox="1"/>
          <p:nvPr/>
        </p:nvSpPr>
        <p:spPr>
          <a:xfrm>
            <a:off x="607453" y="1520891"/>
            <a:ext cx="9992123" cy="424731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1. How to Choose the Right Product Online: A Buyer’s Guide (2025)</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High search intent, evergreen content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2. Top 7 Mistakes People Make When Shopping Online (And How to Avoid Them)</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Educational + trust-building</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3. Why Quality Matters More Than Price in Online Shopping</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Brand authority &amp; conversion-focused</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4. How Customer Reviews Influence Buying Decisions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SEO + social proof</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5. Top Trends in Online Shopping You Should Know This Year</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Trending + shareable content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59796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7F222-B281-D1CF-E1BA-C684598245D3}"/>
            </a:ext>
          </a:extLst>
        </p:cNvPr>
        <p:cNvGrpSpPr/>
        <p:nvPr/>
      </p:nvGrpSpPr>
      <p:grpSpPr>
        <a:xfrm>
          <a:off x="0" y="0"/>
          <a:ext cx="0" cy="0"/>
          <a:chOff x="0" y="0"/>
          <a:chExt cx="0" cy="0"/>
        </a:xfrm>
      </p:grpSpPr>
      <p:sp>
        <p:nvSpPr>
          <p:cNvPr id="88" name="TextBox 87">
            <a:extLst>
              <a:ext uri="{FF2B5EF4-FFF2-40B4-BE49-F238E27FC236}">
                <a16:creationId xmlns:a16="http://schemas.microsoft.com/office/drawing/2014/main" id="{75CDCE4F-9946-46C0-C9D9-6F81B6BEEA58}"/>
              </a:ext>
            </a:extLst>
          </p:cNvPr>
          <p:cNvSpPr txBox="1"/>
          <p:nvPr/>
        </p:nvSpPr>
        <p:spPr>
          <a:xfrm>
            <a:off x="570130" y="192111"/>
            <a:ext cx="5690982" cy="769441"/>
          </a:xfrm>
          <a:prstGeom prst="rect">
            <a:avLst/>
          </a:prstGeom>
          <a:noFill/>
        </p:spPr>
        <p:txBody>
          <a:bodyPr wrap="none" rtlCol="0">
            <a:spAutoFit/>
          </a:bodyPr>
          <a:lstStyle/>
          <a:p>
            <a:r>
              <a:rPr lang="en-IN" sz="4400" dirty="0">
                <a:latin typeface="Fira Sans Medium" panose="020B0603050000020004" pitchFamily="34" charset="0"/>
              </a:rPr>
              <a:t>Content Optimization</a:t>
            </a:r>
            <a:endParaRPr lang="en-IN" sz="3600" dirty="0">
              <a:latin typeface="Fira Sans Medium" panose="020B0603050000020004" pitchFamily="34" charset="0"/>
            </a:endParaRPr>
          </a:p>
        </p:txBody>
      </p:sp>
      <p:grpSp>
        <p:nvGrpSpPr>
          <p:cNvPr id="65" name="Group 64">
            <a:extLst>
              <a:ext uri="{FF2B5EF4-FFF2-40B4-BE49-F238E27FC236}">
                <a16:creationId xmlns:a16="http://schemas.microsoft.com/office/drawing/2014/main" id="{D740F828-0A78-BF0E-79D7-F3191411F975}"/>
              </a:ext>
            </a:extLst>
          </p:cNvPr>
          <p:cNvGrpSpPr/>
          <p:nvPr/>
        </p:nvGrpSpPr>
        <p:grpSpPr>
          <a:xfrm rot="12147091">
            <a:off x="10215311" y="5533587"/>
            <a:ext cx="2210578" cy="2419013"/>
            <a:chOff x="-447720" y="-856723"/>
            <a:chExt cx="2210578" cy="2419013"/>
          </a:xfrm>
        </p:grpSpPr>
        <p:sp>
          <p:nvSpPr>
            <p:cNvPr id="66" name="Graphic 4">
              <a:extLst>
                <a:ext uri="{FF2B5EF4-FFF2-40B4-BE49-F238E27FC236}">
                  <a16:creationId xmlns:a16="http://schemas.microsoft.com/office/drawing/2014/main" id="{7450DCE4-A1AB-39F8-6ACF-FE9DCB43C5D2}"/>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67" name="Graphic 4">
              <a:extLst>
                <a:ext uri="{FF2B5EF4-FFF2-40B4-BE49-F238E27FC236}">
                  <a16:creationId xmlns:a16="http://schemas.microsoft.com/office/drawing/2014/main" id="{E387533A-BD9C-C3B6-85E3-8C48A81AF8EA}"/>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68" name="Graphic 11">
            <a:extLst>
              <a:ext uri="{FF2B5EF4-FFF2-40B4-BE49-F238E27FC236}">
                <a16:creationId xmlns:a16="http://schemas.microsoft.com/office/drawing/2014/main" id="{C738828A-D337-C7E5-3154-1E8182191FD7}"/>
              </a:ext>
            </a:extLst>
          </p:cNvPr>
          <p:cNvSpPr/>
          <p:nvPr/>
        </p:nvSpPr>
        <p:spPr>
          <a:xfrm rot="7707741">
            <a:off x="11670176" y="571343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3" name="TextBox 2">
            <a:extLst>
              <a:ext uri="{FF2B5EF4-FFF2-40B4-BE49-F238E27FC236}">
                <a16:creationId xmlns:a16="http://schemas.microsoft.com/office/drawing/2014/main" id="{966C09DC-CA4A-7B0E-014F-5907CAA91D03}"/>
              </a:ext>
            </a:extLst>
          </p:cNvPr>
          <p:cNvSpPr txBox="1"/>
          <p:nvPr/>
        </p:nvSpPr>
        <p:spPr>
          <a:xfrm>
            <a:off x="775052" y="1899078"/>
            <a:ext cx="10081260" cy="923330"/>
          </a:xfrm>
          <a:prstGeom prst="rect">
            <a:avLst/>
          </a:prstGeom>
          <a:noFill/>
        </p:spPr>
        <p:txBody>
          <a:bodyPr wrap="square">
            <a:spAutoFit/>
          </a:bodyPr>
          <a:lstStyle/>
          <a:p>
            <a:endParaRPr lang="en-IN" dirty="0"/>
          </a:p>
          <a:p>
            <a:endParaRPr lang="en-IN" dirty="0"/>
          </a:p>
          <a:p>
            <a:endParaRPr lang="en-IN" dirty="0"/>
          </a:p>
        </p:txBody>
      </p:sp>
      <p:graphicFrame>
        <p:nvGraphicFramePr>
          <p:cNvPr id="2" name="Table 1">
            <a:extLst>
              <a:ext uri="{FF2B5EF4-FFF2-40B4-BE49-F238E27FC236}">
                <a16:creationId xmlns:a16="http://schemas.microsoft.com/office/drawing/2014/main" id="{4CA1CB43-0C97-85C2-FCA5-E49FC03BA59F}"/>
              </a:ext>
            </a:extLst>
          </p:cNvPr>
          <p:cNvGraphicFramePr>
            <a:graphicFrameLocks noGrp="1"/>
          </p:cNvGraphicFramePr>
          <p:nvPr>
            <p:extLst>
              <p:ext uri="{D42A27DB-BD31-4B8C-83A1-F6EECF244321}">
                <p14:modId xmlns:p14="http://schemas.microsoft.com/office/powerpoint/2010/main" val="3796429331"/>
              </p:ext>
            </p:extLst>
          </p:nvPr>
        </p:nvGraphicFramePr>
        <p:xfrm>
          <a:off x="770742" y="1091681"/>
          <a:ext cx="9195570" cy="5169159"/>
        </p:xfrm>
        <a:graphic>
          <a:graphicData uri="http://schemas.openxmlformats.org/drawingml/2006/table">
            <a:tbl>
              <a:tblPr>
                <a:tableStyleId>{5C22544A-7EE6-4342-B048-85BDC9FD1C3A}</a:tableStyleId>
              </a:tblPr>
              <a:tblGrid>
                <a:gridCol w="1532595">
                  <a:extLst>
                    <a:ext uri="{9D8B030D-6E8A-4147-A177-3AD203B41FA5}">
                      <a16:colId xmlns:a16="http://schemas.microsoft.com/office/drawing/2014/main" val="3575836400"/>
                    </a:ext>
                  </a:extLst>
                </a:gridCol>
                <a:gridCol w="1532595">
                  <a:extLst>
                    <a:ext uri="{9D8B030D-6E8A-4147-A177-3AD203B41FA5}">
                      <a16:colId xmlns:a16="http://schemas.microsoft.com/office/drawing/2014/main" val="368079287"/>
                    </a:ext>
                  </a:extLst>
                </a:gridCol>
                <a:gridCol w="1532595">
                  <a:extLst>
                    <a:ext uri="{9D8B030D-6E8A-4147-A177-3AD203B41FA5}">
                      <a16:colId xmlns:a16="http://schemas.microsoft.com/office/drawing/2014/main" val="2074805482"/>
                    </a:ext>
                  </a:extLst>
                </a:gridCol>
                <a:gridCol w="1532595">
                  <a:extLst>
                    <a:ext uri="{9D8B030D-6E8A-4147-A177-3AD203B41FA5}">
                      <a16:colId xmlns:a16="http://schemas.microsoft.com/office/drawing/2014/main" val="4178536235"/>
                    </a:ext>
                  </a:extLst>
                </a:gridCol>
                <a:gridCol w="1532595">
                  <a:extLst>
                    <a:ext uri="{9D8B030D-6E8A-4147-A177-3AD203B41FA5}">
                      <a16:colId xmlns:a16="http://schemas.microsoft.com/office/drawing/2014/main" val="188322300"/>
                    </a:ext>
                  </a:extLst>
                </a:gridCol>
                <a:gridCol w="1532595">
                  <a:extLst>
                    <a:ext uri="{9D8B030D-6E8A-4147-A177-3AD203B41FA5}">
                      <a16:colId xmlns:a16="http://schemas.microsoft.com/office/drawing/2014/main" val="4209992370"/>
                    </a:ext>
                  </a:extLst>
                </a:gridCol>
              </a:tblGrid>
              <a:tr h="397627">
                <a:tc>
                  <a:txBody>
                    <a:bodyPr/>
                    <a:lstStyle/>
                    <a:p>
                      <a:pPr algn="ctr" fontAlgn="ctr">
                        <a:buNone/>
                      </a:pPr>
                      <a:r>
                        <a:rPr lang="en-IN" sz="1800" b="1" u="none" strike="noStrike" dirty="0">
                          <a:effectLst/>
                        </a:rPr>
                        <a:t>Week</a:t>
                      </a:r>
                      <a:endParaRPr lang="en-IN" sz="1800" b="1" i="0" u="none" strike="noStrike" dirty="0">
                        <a:solidFill>
                          <a:srgbClr val="000000"/>
                        </a:solidFill>
                        <a:effectLst/>
                        <a:latin typeface="Calibri" panose="020F0502020204030204" pitchFamily="34" charset="0"/>
                      </a:endParaRPr>
                    </a:p>
                  </a:txBody>
                  <a:tcPr marL="6973" marR="6973" marT="6973" marB="0" anchor="ctr">
                    <a:solidFill>
                      <a:srgbClr val="92D050"/>
                    </a:solidFill>
                  </a:tcPr>
                </a:tc>
                <a:tc>
                  <a:txBody>
                    <a:bodyPr/>
                    <a:lstStyle/>
                    <a:p>
                      <a:pPr algn="ctr" fontAlgn="ctr">
                        <a:buNone/>
                      </a:pPr>
                      <a:r>
                        <a:rPr lang="en-IN" sz="1800" b="1" u="none" strike="noStrike" dirty="0">
                          <a:effectLst/>
                        </a:rPr>
                        <a:t>Publish Date</a:t>
                      </a:r>
                      <a:endParaRPr lang="en-IN" sz="1800" b="1" i="0" u="none" strike="noStrike" dirty="0">
                        <a:solidFill>
                          <a:srgbClr val="000000"/>
                        </a:solidFill>
                        <a:effectLst/>
                        <a:latin typeface="Calibri" panose="020F0502020204030204" pitchFamily="34" charset="0"/>
                      </a:endParaRPr>
                    </a:p>
                  </a:txBody>
                  <a:tcPr marL="6973" marR="6973" marT="6973" marB="0" anchor="ctr">
                    <a:solidFill>
                      <a:srgbClr val="92D050"/>
                    </a:solidFill>
                  </a:tcPr>
                </a:tc>
                <a:tc>
                  <a:txBody>
                    <a:bodyPr/>
                    <a:lstStyle/>
                    <a:p>
                      <a:pPr algn="ctr" fontAlgn="ctr">
                        <a:buNone/>
                      </a:pPr>
                      <a:r>
                        <a:rPr lang="en-IN" sz="1800" b="1" u="none" strike="noStrike" dirty="0">
                          <a:effectLst/>
                        </a:rPr>
                        <a:t>Blog Title</a:t>
                      </a:r>
                      <a:endParaRPr lang="en-IN" sz="1800" b="1" i="0" u="none" strike="noStrike" dirty="0">
                        <a:solidFill>
                          <a:srgbClr val="000000"/>
                        </a:solidFill>
                        <a:effectLst/>
                        <a:latin typeface="Calibri" panose="020F0502020204030204" pitchFamily="34" charset="0"/>
                      </a:endParaRPr>
                    </a:p>
                  </a:txBody>
                  <a:tcPr marL="6973" marR="6973" marT="6973" marB="0" anchor="ctr">
                    <a:solidFill>
                      <a:srgbClr val="92D050"/>
                    </a:solidFill>
                  </a:tcPr>
                </a:tc>
                <a:tc>
                  <a:txBody>
                    <a:bodyPr/>
                    <a:lstStyle/>
                    <a:p>
                      <a:pPr algn="ctr" fontAlgn="ctr">
                        <a:buNone/>
                      </a:pPr>
                      <a:r>
                        <a:rPr lang="en-IN" sz="1800" b="1" u="none" strike="noStrike" dirty="0">
                          <a:effectLst/>
                        </a:rPr>
                        <a:t>Keyword Focus</a:t>
                      </a:r>
                      <a:endParaRPr lang="en-IN" sz="1800" b="1" i="0" u="none" strike="noStrike" dirty="0">
                        <a:solidFill>
                          <a:srgbClr val="000000"/>
                        </a:solidFill>
                        <a:effectLst/>
                        <a:latin typeface="Calibri" panose="020F0502020204030204" pitchFamily="34" charset="0"/>
                      </a:endParaRPr>
                    </a:p>
                  </a:txBody>
                  <a:tcPr marL="6973" marR="6973" marT="6973" marB="0" anchor="ctr">
                    <a:solidFill>
                      <a:srgbClr val="92D050"/>
                    </a:solidFill>
                  </a:tcPr>
                </a:tc>
                <a:tc>
                  <a:txBody>
                    <a:bodyPr/>
                    <a:lstStyle/>
                    <a:p>
                      <a:pPr algn="ctr" fontAlgn="ctr">
                        <a:buNone/>
                      </a:pPr>
                      <a:r>
                        <a:rPr lang="en-IN" sz="1800" b="1" u="none" strike="noStrike" dirty="0">
                          <a:effectLst/>
                        </a:rPr>
                        <a:t>Content Goal</a:t>
                      </a:r>
                      <a:endParaRPr lang="en-IN" sz="1800" b="1" i="0" u="none" strike="noStrike" dirty="0">
                        <a:solidFill>
                          <a:srgbClr val="000000"/>
                        </a:solidFill>
                        <a:effectLst/>
                        <a:latin typeface="Calibri" panose="020F0502020204030204" pitchFamily="34" charset="0"/>
                      </a:endParaRPr>
                    </a:p>
                  </a:txBody>
                  <a:tcPr marL="6973" marR="6973" marT="6973" marB="0" anchor="ctr">
                    <a:solidFill>
                      <a:srgbClr val="92D050"/>
                    </a:solidFill>
                  </a:tcPr>
                </a:tc>
                <a:tc>
                  <a:txBody>
                    <a:bodyPr/>
                    <a:lstStyle/>
                    <a:p>
                      <a:pPr algn="ctr" fontAlgn="ctr">
                        <a:buNone/>
                      </a:pPr>
                      <a:r>
                        <a:rPr lang="en-IN" sz="1800" b="1" u="none" strike="noStrike" dirty="0">
                          <a:effectLst/>
                        </a:rPr>
                        <a:t>Links</a:t>
                      </a:r>
                      <a:endParaRPr lang="en-IN" sz="1800" b="1" i="0" u="none" strike="noStrike" dirty="0">
                        <a:solidFill>
                          <a:srgbClr val="000000"/>
                        </a:solidFill>
                        <a:effectLst/>
                        <a:latin typeface="Calibri" panose="020F0502020204030204" pitchFamily="34" charset="0"/>
                      </a:endParaRPr>
                    </a:p>
                  </a:txBody>
                  <a:tcPr marL="6973" marR="6973" marT="6973" marB="0" anchor="ctr">
                    <a:solidFill>
                      <a:srgbClr val="92D050"/>
                    </a:solidFill>
                  </a:tcPr>
                </a:tc>
                <a:extLst>
                  <a:ext uri="{0D108BD9-81ED-4DB2-BD59-A6C34878D82A}">
                    <a16:rowId xmlns:a16="http://schemas.microsoft.com/office/drawing/2014/main" val="131698337"/>
                  </a:ext>
                </a:extLst>
              </a:tr>
              <a:tr h="994069">
                <a:tc>
                  <a:txBody>
                    <a:bodyPr/>
                    <a:lstStyle/>
                    <a:p>
                      <a:pPr algn="ctr" fontAlgn="ctr">
                        <a:buNone/>
                      </a:pPr>
                      <a:r>
                        <a:rPr lang="en-IN" sz="1600" u="none" strike="noStrike" dirty="0">
                          <a:effectLst/>
                        </a:rPr>
                        <a:t>Week 1</a:t>
                      </a:r>
                      <a:endParaRPr lang="en-IN" sz="1600" b="0" i="0" u="none" strike="noStrike" dirty="0">
                        <a:solidFill>
                          <a:srgbClr val="000000"/>
                        </a:solidFill>
                        <a:effectLst/>
                        <a:latin typeface="Calibri" panose="020F0502020204030204" pitchFamily="34" charset="0"/>
                      </a:endParaRPr>
                    </a:p>
                  </a:txBody>
                  <a:tcPr marL="6973" marR="6973" marT="6973" marB="0" anchor="ctr"/>
                </a:tc>
                <a:tc>
                  <a:txBody>
                    <a:bodyPr/>
                    <a:lstStyle/>
                    <a:p>
                      <a:pPr algn="ctr" fontAlgn="ctr">
                        <a:buNone/>
                      </a:pPr>
                      <a:r>
                        <a:rPr lang="en-IN" sz="1600" u="none" strike="noStrike" dirty="0">
                          <a:effectLst/>
                        </a:rPr>
                        <a:t>Day 1</a:t>
                      </a:r>
                      <a:endParaRPr lang="en-IN" sz="1600" b="0" i="0" u="none" strike="noStrike" dirty="0">
                        <a:solidFill>
                          <a:srgbClr val="000000"/>
                        </a:solidFill>
                        <a:effectLst/>
                        <a:latin typeface="Calibri" panose="020F0502020204030204" pitchFamily="34" charset="0"/>
                      </a:endParaRPr>
                    </a:p>
                  </a:txBody>
                  <a:tcPr marL="6973" marR="6973" marT="6973" marB="0" anchor="ctr"/>
                </a:tc>
                <a:tc>
                  <a:txBody>
                    <a:bodyPr/>
                    <a:lstStyle/>
                    <a:p>
                      <a:pPr algn="ctr" fontAlgn="ctr">
                        <a:buNone/>
                      </a:pPr>
                      <a:r>
                        <a:rPr lang="en-US" sz="1600" u="none" strike="noStrike">
                          <a:effectLst/>
                        </a:rPr>
                        <a:t>How to Choose the Right Product Online</a:t>
                      </a:r>
                      <a:endParaRPr lang="en-US" sz="1600" b="0" i="0" u="none" strike="noStrike">
                        <a:solidFill>
                          <a:srgbClr val="000000"/>
                        </a:solidFill>
                        <a:effectLst/>
                        <a:latin typeface="Calibri" panose="020F0502020204030204" pitchFamily="34" charset="0"/>
                      </a:endParaRPr>
                    </a:p>
                  </a:txBody>
                  <a:tcPr marL="6973" marR="6973" marT="6973" marB="0" anchor="ctr"/>
                </a:tc>
                <a:tc>
                  <a:txBody>
                    <a:bodyPr/>
                    <a:lstStyle/>
                    <a:p>
                      <a:pPr algn="ctr" fontAlgn="ctr">
                        <a:buNone/>
                      </a:pPr>
                      <a:r>
                        <a:rPr lang="en-IN" sz="1600" u="none" strike="noStrike">
                          <a:effectLst/>
                        </a:rPr>
                        <a:t>Online shopping guide</a:t>
                      </a:r>
                      <a:endParaRPr lang="en-IN" sz="1600" b="0" i="0" u="none" strike="noStrike">
                        <a:solidFill>
                          <a:srgbClr val="000000"/>
                        </a:solidFill>
                        <a:effectLst/>
                        <a:latin typeface="Calibri" panose="020F0502020204030204" pitchFamily="34" charset="0"/>
                      </a:endParaRPr>
                    </a:p>
                  </a:txBody>
                  <a:tcPr marL="6973" marR="6973" marT="6973" marB="0" anchor="ctr"/>
                </a:tc>
                <a:tc>
                  <a:txBody>
                    <a:bodyPr/>
                    <a:lstStyle/>
                    <a:p>
                      <a:pPr algn="ctr" fontAlgn="ctr">
                        <a:buNone/>
                      </a:pPr>
                      <a:r>
                        <a:rPr lang="en-IN" sz="1600" u="none" strike="noStrike">
                          <a:effectLst/>
                        </a:rPr>
                        <a:t>Educate buyers</a:t>
                      </a:r>
                      <a:endParaRPr lang="en-IN" sz="1600" b="0" i="0" u="none" strike="noStrike">
                        <a:solidFill>
                          <a:srgbClr val="000000"/>
                        </a:solidFill>
                        <a:effectLst/>
                        <a:latin typeface="Calibri" panose="020F0502020204030204" pitchFamily="34" charset="0"/>
                      </a:endParaRPr>
                    </a:p>
                  </a:txBody>
                  <a:tcPr marL="6973" marR="6973" marT="6973" marB="0" anchor="ctr"/>
                </a:tc>
                <a:tc>
                  <a:txBody>
                    <a:bodyPr/>
                    <a:lstStyle/>
                    <a:p>
                      <a:pPr algn="ctr" fontAlgn="ctr">
                        <a:buNone/>
                      </a:pPr>
                      <a:r>
                        <a:rPr lang="en-IN" sz="1600" dirty="0">
                          <a:hlinkClick r:id="rId2"/>
                        </a:rPr>
                        <a:t>WordPress</a:t>
                      </a:r>
                      <a:r>
                        <a:rPr lang="en-IN" sz="1600" dirty="0"/>
                        <a:t> </a:t>
                      </a:r>
                      <a:endParaRPr lang="en-IN" sz="1600" b="0" i="0" u="none" strike="noStrike" dirty="0">
                        <a:solidFill>
                          <a:srgbClr val="000000"/>
                        </a:solidFill>
                        <a:effectLst/>
                        <a:latin typeface="Calibri" panose="020F0502020204030204" pitchFamily="34" charset="0"/>
                      </a:endParaRPr>
                    </a:p>
                  </a:txBody>
                  <a:tcPr marL="6973" marR="6973" marT="6973" marB="0" anchor="ctr"/>
                </a:tc>
                <a:extLst>
                  <a:ext uri="{0D108BD9-81ED-4DB2-BD59-A6C34878D82A}">
                    <a16:rowId xmlns:a16="http://schemas.microsoft.com/office/drawing/2014/main" val="1615236289"/>
                  </a:ext>
                </a:extLst>
              </a:tr>
              <a:tr h="795255">
                <a:tc>
                  <a:txBody>
                    <a:bodyPr/>
                    <a:lstStyle/>
                    <a:p>
                      <a:pPr algn="ctr" fontAlgn="ctr">
                        <a:buNone/>
                      </a:pPr>
                      <a:r>
                        <a:rPr lang="en-IN" sz="1600" u="none" strike="noStrike">
                          <a:effectLst/>
                        </a:rPr>
                        <a:t>Week 1</a:t>
                      </a:r>
                      <a:endParaRPr lang="en-IN" sz="1600" b="0" i="0" u="none" strike="noStrike">
                        <a:solidFill>
                          <a:srgbClr val="000000"/>
                        </a:solidFill>
                        <a:effectLst/>
                        <a:latin typeface="Calibri" panose="020F0502020204030204" pitchFamily="34" charset="0"/>
                      </a:endParaRPr>
                    </a:p>
                  </a:txBody>
                  <a:tcPr marL="6973" marR="6973" marT="6973" marB="0" anchor="ctr"/>
                </a:tc>
                <a:tc>
                  <a:txBody>
                    <a:bodyPr/>
                    <a:lstStyle/>
                    <a:p>
                      <a:pPr algn="ctr" fontAlgn="ctr">
                        <a:buNone/>
                      </a:pPr>
                      <a:r>
                        <a:rPr lang="en-IN" sz="1600" u="none" strike="noStrike" dirty="0">
                          <a:effectLst/>
                        </a:rPr>
                        <a:t>Day 3</a:t>
                      </a:r>
                      <a:endParaRPr lang="en-IN" sz="1600" b="0" i="0" u="none" strike="noStrike" dirty="0">
                        <a:solidFill>
                          <a:srgbClr val="000000"/>
                        </a:solidFill>
                        <a:effectLst/>
                        <a:latin typeface="Calibri" panose="020F0502020204030204" pitchFamily="34" charset="0"/>
                      </a:endParaRPr>
                    </a:p>
                  </a:txBody>
                  <a:tcPr marL="6973" marR="6973" marT="6973" marB="0" anchor="ctr"/>
                </a:tc>
                <a:tc>
                  <a:txBody>
                    <a:bodyPr/>
                    <a:lstStyle/>
                    <a:p>
                      <a:pPr algn="ctr" fontAlgn="ctr">
                        <a:buNone/>
                      </a:pPr>
                      <a:r>
                        <a:rPr lang="en-US" sz="1600" u="none" strike="noStrike" dirty="0">
                          <a:effectLst/>
                        </a:rPr>
                        <a:t>Top 7 Online Shopping Mistakes</a:t>
                      </a:r>
                      <a:endParaRPr lang="en-US" sz="1600" b="0" i="0" u="none" strike="noStrike" dirty="0">
                        <a:solidFill>
                          <a:srgbClr val="000000"/>
                        </a:solidFill>
                        <a:effectLst/>
                        <a:latin typeface="Calibri" panose="020F0502020204030204" pitchFamily="34" charset="0"/>
                      </a:endParaRPr>
                    </a:p>
                  </a:txBody>
                  <a:tcPr marL="6973" marR="6973" marT="6973" marB="0" anchor="ctr"/>
                </a:tc>
                <a:tc>
                  <a:txBody>
                    <a:bodyPr/>
                    <a:lstStyle/>
                    <a:p>
                      <a:pPr algn="ctr" fontAlgn="ctr">
                        <a:buNone/>
                      </a:pPr>
                      <a:r>
                        <a:rPr lang="en-IN" sz="1600" u="none" strike="noStrike">
                          <a:effectLst/>
                        </a:rPr>
                        <a:t>Online shopping mistakes</a:t>
                      </a:r>
                      <a:endParaRPr lang="en-IN" sz="1600" b="0" i="0" u="none" strike="noStrike">
                        <a:solidFill>
                          <a:srgbClr val="000000"/>
                        </a:solidFill>
                        <a:effectLst/>
                        <a:latin typeface="Calibri" panose="020F0502020204030204" pitchFamily="34" charset="0"/>
                      </a:endParaRPr>
                    </a:p>
                  </a:txBody>
                  <a:tcPr marL="6973" marR="6973" marT="6973" marB="0" anchor="ctr"/>
                </a:tc>
                <a:tc>
                  <a:txBody>
                    <a:bodyPr/>
                    <a:lstStyle/>
                    <a:p>
                      <a:pPr algn="ctr" fontAlgn="ctr">
                        <a:buNone/>
                      </a:pPr>
                      <a:r>
                        <a:rPr lang="en-IN" sz="1600" u="none" strike="noStrike">
                          <a:effectLst/>
                        </a:rPr>
                        <a:t>Awareness</a:t>
                      </a:r>
                      <a:endParaRPr lang="en-IN" sz="1600" b="0" i="0" u="none" strike="noStrike">
                        <a:solidFill>
                          <a:srgbClr val="000000"/>
                        </a:solidFill>
                        <a:effectLst/>
                        <a:latin typeface="Calibri" panose="020F0502020204030204" pitchFamily="34" charset="0"/>
                      </a:endParaRPr>
                    </a:p>
                  </a:txBody>
                  <a:tcPr marL="6973" marR="6973" marT="6973" marB="0" anchor="ctr"/>
                </a:tc>
                <a:tc>
                  <a:txBody>
                    <a:bodyPr/>
                    <a:lstStyle/>
                    <a:p>
                      <a:pPr algn="ctr" fontAlgn="ctr">
                        <a:buNone/>
                      </a:pPr>
                      <a:r>
                        <a:rPr lang="en-IN" sz="1600" dirty="0">
                          <a:hlinkClick r:id="rId3"/>
                        </a:rPr>
                        <a:t>Blogger</a:t>
                      </a:r>
                      <a:r>
                        <a:rPr lang="en-IN" sz="1600" dirty="0"/>
                        <a:t> </a:t>
                      </a:r>
                      <a:endParaRPr lang="en-IN" sz="1600" b="0" i="0" u="none" strike="noStrike" dirty="0">
                        <a:solidFill>
                          <a:srgbClr val="000000"/>
                        </a:solidFill>
                        <a:effectLst/>
                        <a:latin typeface="Calibri" panose="020F0502020204030204" pitchFamily="34" charset="0"/>
                      </a:endParaRPr>
                    </a:p>
                  </a:txBody>
                  <a:tcPr marL="6973" marR="6973" marT="6973" marB="0" anchor="ctr"/>
                </a:tc>
                <a:extLst>
                  <a:ext uri="{0D108BD9-81ED-4DB2-BD59-A6C34878D82A}">
                    <a16:rowId xmlns:a16="http://schemas.microsoft.com/office/drawing/2014/main" val="1609574909"/>
                  </a:ext>
                </a:extLst>
              </a:tr>
              <a:tr h="1192884">
                <a:tc>
                  <a:txBody>
                    <a:bodyPr/>
                    <a:lstStyle/>
                    <a:p>
                      <a:pPr algn="ctr" fontAlgn="ctr">
                        <a:buNone/>
                      </a:pPr>
                      <a:r>
                        <a:rPr lang="en-IN" sz="1600" u="none" strike="noStrike">
                          <a:effectLst/>
                        </a:rPr>
                        <a:t>Week 2</a:t>
                      </a:r>
                      <a:endParaRPr lang="en-IN" sz="1600" b="0" i="0" u="none" strike="noStrike">
                        <a:solidFill>
                          <a:srgbClr val="000000"/>
                        </a:solidFill>
                        <a:effectLst/>
                        <a:latin typeface="Calibri" panose="020F0502020204030204" pitchFamily="34" charset="0"/>
                      </a:endParaRPr>
                    </a:p>
                  </a:txBody>
                  <a:tcPr marL="6973" marR="6973" marT="6973" marB="0" anchor="ctr"/>
                </a:tc>
                <a:tc>
                  <a:txBody>
                    <a:bodyPr/>
                    <a:lstStyle/>
                    <a:p>
                      <a:pPr algn="ctr" fontAlgn="ctr">
                        <a:buNone/>
                      </a:pPr>
                      <a:r>
                        <a:rPr lang="en-IN" sz="1600" u="none" strike="noStrike">
                          <a:effectLst/>
                        </a:rPr>
                        <a:t>Day 1</a:t>
                      </a:r>
                      <a:endParaRPr lang="en-IN" sz="1600" b="0" i="0" u="none" strike="noStrike">
                        <a:solidFill>
                          <a:srgbClr val="000000"/>
                        </a:solidFill>
                        <a:effectLst/>
                        <a:latin typeface="Calibri" panose="020F0502020204030204" pitchFamily="34" charset="0"/>
                      </a:endParaRPr>
                    </a:p>
                  </a:txBody>
                  <a:tcPr marL="6973" marR="6973" marT="6973" marB="0" anchor="ctr"/>
                </a:tc>
                <a:tc>
                  <a:txBody>
                    <a:bodyPr/>
                    <a:lstStyle/>
                    <a:p>
                      <a:pPr algn="ctr" fontAlgn="ctr">
                        <a:buNone/>
                      </a:pPr>
                      <a:r>
                        <a:rPr lang="en-US" sz="1600" u="none" strike="noStrike" dirty="0">
                          <a:effectLst/>
                        </a:rPr>
                        <a:t>Why Quality Matters More Than Price</a:t>
                      </a:r>
                      <a:endParaRPr lang="en-US" sz="1600" b="0" i="0" u="none" strike="noStrike" dirty="0">
                        <a:solidFill>
                          <a:srgbClr val="000000"/>
                        </a:solidFill>
                        <a:effectLst/>
                        <a:latin typeface="Calibri" panose="020F0502020204030204" pitchFamily="34" charset="0"/>
                      </a:endParaRPr>
                    </a:p>
                  </a:txBody>
                  <a:tcPr marL="6973" marR="6973" marT="6973" marB="0" anchor="ctr"/>
                </a:tc>
                <a:tc>
                  <a:txBody>
                    <a:bodyPr/>
                    <a:lstStyle/>
                    <a:p>
                      <a:pPr algn="ctr" fontAlgn="ctr">
                        <a:buNone/>
                      </a:pPr>
                      <a:r>
                        <a:rPr lang="en-IN" sz="1600" u="none" strike="noStrike" dirty="0">
                          <a:effectLst/>
                        </a:rPr>
                        <a:t>Product quality importance</a:t>
                      </a:r>
                      <a:endParaRPr lang="en-IN" sz="1600" b="0" i="0" u="none" strike="noStrike" dirty="0">
                        <a:solidFill>
                          <a:srgbClr val="000000"/>
                        </a:solidFill>
                        <a:effectLst/>
                        <a:latin typeface="Calibri" panose="020F0502020204030204" pitchFamily="34" charset="0"/>
                      </a:endParaRPr>
                    </a:p>
                  </a:txBody>
                  <a:tcPr marL="6973" marR="6973" marT="6973" marB="0" anchor="ctr"/>
                </a:tc>
                <a:tc>
                  <a:txBody>
                    <a:bodyPr/>
                    <a:lstStyle/>
                    <a:p>
                      <a:pPr algn="ctr" fontAlgn="ctr">
                        <a:buNone/>
                      </a:pPr>
                      <a:r>
                        <a:rPr lang="en-IN" sz="1600" u="none" strike="noStrike" dirty="0">
                          <a:effectLst/>
                        </a:rPr>
                        <a:t>Brand trust</a:t>
                      </a:r>
                      <a:endParaRPr lang="en-IN" sz="1600" b="0" i="0" u="none" strike="noStrike" dirty="0">
                        <a:solidFill>
                          <a:srgbClr val="000000"/>
                        </a:solidFill>
                        <a:effectLst/>
                        <a:latin typeface="Calibri" panose="020F0502020204030204" pitchFamily="34" charset="0"/>
                      </a:endParaRPr>
                    </a:p>
                  </a:txBody>
                  <a:tcPr marL="6973" marR="6973" marT="6973" marB="0" anchor="ctr"/>
                </a:tc>
                <a:tc>
                  <a:txBody>
                    <a:bodyPr/>
                    <a:lstStyle/>
                    <a:p>
                      <a:pPr algn="ctr" fontAlgn="ctr">
                        <a:buNone/>
                      </a:pPr>
                      <a:r>
                        <a:rPr lang="en-IN" sz="1600" dirty="0">
                          <a:hlinkClick r:id="rId4"/>
                        </a:rPr>
                        <a:t>Medium</a:t>
                      </a:r>
                      <a:endParaRPr lang="en-IN" sz="1600" b="0" i="0" u="none" strike="noStrike" dirty="0">
                        <a:solidFill>
                          <a:srgbClr val="000000"/>
                        </a:solidFill>
                        <a:effectLst/>
                        <a:latin typeface="Calibri" panose="020F0502020204030204" pitchFamily="34" charset="0"/>
                      </a:endParaRPr>
                    </a:p>
                  </a:txBody>
                  <a:tcPr marL="6973" marR="6973" marT="6973" marB="0" anchor="ctr"/>
                </a:tc>
                <a:extLst>
                  <a:ext uri="{0D108BD9-81ED-4DB2-BD59-A6C34878D82A}">
                    <a16:rowId xmlns:a16="http://schemas.microsoft.com/office/drawing/2014/main" val="1343401913"/>
                  </a:ext>
                </a:extLst>
              </a:tr>
              <a:tr h="994069">
                <a:tc>
                  <a:txBody>
                    <a:bodyPr/>
                    <a:lstStyle/>
                    <a:p>
                      <a:pPr algn="ctr" fontAlgn="ctr">
                        <a:buNone/>
                      </a:pPr>
                      <a:r>
                        <a:rPr lang="en-IN" sz="1600" u="none" strike="noStrike">
                          <a:effectLst/>
                        </a:rPr>
                        <a:t>Week 2</a:t>
                      </a:r>
                      <a:endParaRPr lang="en-IN" sz="1600" b="0" i="0" u="none" strike="noStrike">
                        <a:solidFill>
                          <a:srgbClr val="000000"/>
                        </a:solidFill>
                        <a:effectLst/>
                        <a:latin typeface="Calibri" panose="020F0502020204030204" pitchFamily="34" charset="0"/>
                      </a:endParaRPr>
                    </a:p>
                  </a:txBody>
                  <a:tcPr marL="6973" marR="6973" marT="6973" marB="0" anchor="ctr"/>
                </a:tc>
                <a:tc>
                  <a:txBody>
                    <a:bodyPr/>
                    <a:lstStyle/>
                    <a:p>
                      <a:pPr algn="ctr" fontAlgn="ctr">
                        <a:buNone/>
                      </a:pPr>
                      <a:r>
                        <a:rPr lang="en-IN" sz="1600" u="none" strike="noStrike">
                          <a:effectLst/>
                        </a:rPr>
                        <a:t>Day 3</a:t>
                      </a:r>
                      <a:endParaRPr lang="en-IN" sz="1600" b="0" i="0" u="none" strike="noStrike">
                        <a:solidFill>
                          <a:srgbClr val="000000"/>
                        </a:solidFill>
                        <a:effectLst/>
                        <a:latin typeface="Calibri" panose="020F0502020204030204" pitchFamily="34" charset="0"/>
                      </a:endParaRPr>
                    </a:p>
                  </a:txBody>
                  <a:tcPr marL="6973" marR="6973" marT="6973" marB="0" anchor="ctr"/>
                </a:tc>
                <a:tc>
                  <a:txBody>
                    <a:bodyPr/>
                    <a:lstStyle/>
                    <a:p>
                      <a:pPr algn="ctr" fontAlgn="ctr">
                        <a:buNone/>
                      </a:pPr>
                      <a:r>
                        <a:rPr lang="en-US" sz="1600" u="none" strike="noStrike">
                          <a:effectLst/>
                        </a:rPr>
                        <a:t>How Reviews Influence Buying Decisions</a:t>
                      </a:r>
                      <a:endParaRPr lang="en-US" sz="1600" b="0" i="0" u="none" strike="noStrike">
                        <a:solidFill>
                          <a:srgbClr val="000000"/>
                        </a:solidFill>
                        <a:effectLst/>
                        <a:latin typeface="Calibri" panose="020F0502020204030204" pitchFamily="34" charset="0"/>
                      </a:endParaRPr>
                    </a:p>
                  </a:txBody>
                  <a:tcPr marL="6973" marR="6973" marT="6973" marB="0" anchor="ctr"/>
                </a:tc>
                <a:tc>
                  <a:txBody>
                    <a:bodyPr/>
                    <a:lstStyle/>
                    <a:p>
                      <a:pPr algn="ctr" fontAlgn="ctr">
                        <a:buNone/>
                      </a:pPr>
                      <a:r>
                        <a:rPr lang="en-IN" sz="1600" u="none" strike="noStrike" dirty="0">
                          <a:effectLst/>
                        </a:rPr>
                        <a:t>Customer reviews impact</a:t>
                      </a:r>
                      <a:endParaRPr lang="en-IN" sz="1600" b="0" i="0" u="none" strike="noStrike" dirty="0">
                        <a:solidFill>
                          <a:srgbClr val="000000"/>
                        </a:solidFill>
                        <a:effectLst/>
                        <a:latin typeface="Calibri" panose="020F0502020204030204" pitchFamily="34" charset="0"/>
                      </a:endParaRPr>
                    </a:p>
                  </a:txBody>
                  <a:tcPr marL="6973" marR="6973" marT="6973" marB="0" anchor="ctr"/>
                </a:tc>
                <a:tc>
                  <a:txBody>
                    <a:bodyPr/>
                    <a:lstStyle/>
                    <a:p>
                      <a:pPr algn="ctr" fontAlgn="ctr">
                        <a:buNone/>
                      </a:pPr>
                      <a:r>
                        <a:rPr lang="en-IN" sz="1600" u="none" strike="noStrike" dirty="0">
                          <a:effectLst/>
                        </a:rPr>
                        <a:t>Social proof</a:t>
                      </a:r>
                      <a:endParaRPr lang="en-IN" sz="1600" b="0" i="0" u="none" strike="noStrike" dirty="0">
                        <a:solidFill>
                          <a:srgbClr val="000000"/>
                        </a:solidFill>
                        <a:effectLst/>
                        <a:latin typeface="Calibri" panose="020F0502020204030204" pitchFamily="34" charset="0"/>
                      </a:endParaRPr>
                    </a:p>
                  </a:txBody>
                  <a:tcPr marL="6973" marR="6973" marT="6973" marB="0" anchor="ctr"/>
                </a:tc>
                <a:tc>
                  <a:txBody>
                    <a:bodyPr/>
                    <a:lstStyle/>
                    <a:p>
                      <a:pPr algn="ctr" fontAlgn="ctr">
                        <a:buNone/>
                      </a:pPr>
                      <a:r>
                        <a:rPr lang="en-IN" sz="1600" dirty="0">
                          <a:hlinkClick r:id="rId5"/>
                        </a:rPr>
                        <a:t>Tumblr</a:t>
                      </a:r>
                      <a:endParaRPr lang="en-IN" sz="1600" b="0" i="0" u="none" strike="noStrike" dirty="0">
                        <a:solidFill>
                          <a:srgbClr val="000000"/>
                        </a:solidFill>
                        <a:effectLst/>
                        <a:latin typeface="Calibri" panose="020F0502020204030204" pitchFamily="34" charset="0"/>
                      </a:endParaRPr>
                    </a:p>
                  </a:txBody>
                  <a:tcPr marL="6973" marR="6973" marT="6973" marB="0" anchor="ctr"/>
                </a:tc>
                <a:extLst>
                  <a:ext uri="{0D108BD9-81ED-4DB2-BD59-A6C34878D82A}">
                    <a16:rowId xmlns:a16="http://schemas.microsoft.com/office/drawing/2014/main" val="152240619"/>
                  </a:ext>
                </a:extLst>
              </a:tr>
              <a:tr h="795255">
                <a:tc>
                  <a:txBody>
                    <a:bodyPr/>
                    <a:lstStyle/>
                    <a:p>
                      <a:pPr algn="ctr" fontAlgn="ctr">
                        <a:buNone/>
                      </a:pPr>
                      <a:r>
                        <a:rPr lang="en-IN" sz="1600" u="none" strike="noStrike">
                          <a:effectLst/>
                        </a:rPr>
                        <a:t>Week 3</a:t>
                      </a:r>
                      <a:endParaRPr lang="en-IN" sz="1600" b="0" i="0" u="none" strike="noStrike">
                        <a:solidFill>
                          <a:srgbClr val="000000"/>
                        </a:solidFill>
                        <a:effectLst/>
                        <a:latin typeface="Calibri" panose="020F0502020204030204" pitchFamily="34" charset="0"/>
                      </a:endParaRPr>
                    </a:p>
                  </a:txBody>
                  <a:tcPr marL="6973" marR="6973" marT="6973" marB="0" anchor="ctr"/>
                </a:tc>
                <a:tc>
                  <a:txBody>
                    <a:bodyPr/>
                    <a:lstStyle/>
                    <a:p>
                      <a:pPr algn="ctr" fontAlgn="ctr">
                        <a:buNone/>
                      </a:pPr>
                      <a:r>
                        <a:rPr lang="en-IN" sz="1600" u="none" strike="noStrike">
                          <a:effectLst/>
                        </a:rPr>
                        <a:t>Day 1</a:t>
                      </a:r>
                      <a:endParaRPr lang="en-IN" sz="1600" b="0" i="0" u="none" strike="noStrike">
                        <a:solidFill>
                          <a:srgbClr val="000000"/>
                        </a:solidFill>
                        <a:effectLst/>
                        <a:latin typeface="Calibri" panose="020F0502020204030204" pitchFamily="34" charset="0"/>
                      </a:endParaRPr>
                    </a:p>
                  </a:txBody>
                  <a:tcPr marL="6973" marR="6973" marT="6973" marB="0" anchor="ctr"/>
                </a:tc>
                <a:tc>
                  <a:txBody>
                    <a:bodyPr/>
                    <a:lstStyle/>
                    <a:p>
                      <a:pPr algn="ctr" fontAlgn="ctr">
                        <a:buNone/>
                      </a:pPr>
                      <a:r>
                        <a:rPr lang="en-US" sz="1600" u="none" strike="noStrike">
                          <a:effectLst/>
                        </a:rPr>
                        <a:t>Online Shopping Trends for 2025</a:t>
                      </a:r>
                      <a:endParaRPr lang="en-US" sz="1600" b="0" i="0" u="none" strike="noStrike">
                        <a:solidFill>
                          <a:srgbClr val="000000"/>
                        </a:solidFill>
                        <a:effectLst/>
                        <a:latin typeface="Calibri" panose="020F0502020204030204" pitchFamily="34" charset="0"/>
                      </a:endParaRPr>
                    </a:p>
                  </a:txBody>
                  <a:tcPr marL="6973" marR="6973" marT="6973" marB="0" anchor="ctr"/>
                </a:tc>
                <a:tc>
                  <a:txBody>
                    <a:bodyPr/>
                    <a:lstStyle/>
                    <a:p>
                      <a:pPr algn="ctr" fontAlgn="ctr">
                        <a:buNone/>
                      </a:pPr>
                      <a:r>
                        <a:rPr lang="en-IN" sz="1600" u="none" strike="noStrike">
                          <a:effectLst/>
                        </a:rPr>
                        <a:t>Online shopping trends</a:t>
                      </a:r>
                      <a:endParaRPr lang="en-IN" sz="1600" b="0" i="0" u="none" strike="noStrike">
                        <a:solidFill>
                          <a:srgbClr val="000000"/>
                        </a:solidFill>
                        <a:effectLst/>
                        <a:latin typeface="Calibri" panose="020F0502020204030204" pitchFamily="34" charset="0"/>
                      </a:endParaRPr>
                    </a:p>
                  </a:txBody>
                  <a:tcPr marL="6973" marR="6973" marT="6973" marB="0" anchor="ctr"/>
                </a:tc>
                <a:tc>
                  <a:txBody>
                    <a:bodyPr/>
                    <a:lstStyle/>
                    <a:p>
                      <a:pPr algn="ctr" fontAlgn="ctr">
                        <a:buNone/>
                      </a:pPr>
                      <a:r>
                        <a:rPr lang="en-IN" sz="1600" u="none" strike="noStrike" dirty="0">
                          <a:effectLst/>
                        </a:rPr>
                        <a:t>Traffic growth</a:t>
                      </a:r>
                      <a:endParaRPr lang="en-IN" sz="1600" b="0" i="0" u="none" strike="noStrike" dirty="0">
                        <a:solidFill>
                          <a:srgbClr val="000000"/>
                        </a:solidFill>
                        <a:effectLst/>
                        <a:latin typeface="Calibri" panose="020F0502020204030204" pitchFamily="34" charset="0"/>
                      </a:endParaRPr>
                    </a:p>
                  </a:txBody>
                  <a:tcPr marL="6973" marR="6973" marT="6973" marB="0" anchor="ctr"/>
                </a:tc>
                <a:tc>
                  <a:txBody>
                    <a:bodyPr/>
                    <a:lstStyle/>
                    <a:p>
                      <a:pPr algn="ctr" fontAlgn="ctr">
                        <a:buNone/>
                      </a:pPr>
                      <a:r>
                        <a:rPr lang="en-IN" sz="1600" dirty="0">
                          <a:hlinkClick r:id="rId6"/>
                        </a:rPr>
                        <a:t>LinkedIn</a:t>
                      </a:r>
                      <a:endParaRPr lang="en-IN" sz="1600" b="0" i="0" u="none" strike="noStrike" dirty="0">
                        <a:solidFill>
                          <a:srgbClr val="000000"/>
                        </a:solidFill>
                        <a:effectLst/>
                        <a:latin typeface="Calibri" panose="020F0502020204030204" pitchFamily="34" charset="0"/>
                      </a:endParaRPr>
                    </a:p>
                  </a:txBody>
                  <a:tcPr marL="6973" marR="6973" marT="6973" marB="0" anchor="ctr"/>
                </a:tc>
                <a:extLst>
                  <a:ext uri="{0D108BD9-81ED-4DB2-BD59-A6C34878D82A}">
                    <a16:rowId xmlns:a16="http://schemas.microsoft.com/office/drawing/2014/main" val="1229998723"/>
                  </a:ext>
                </a:extLst>
              </a:tr>
            </a:tbl>
          </a:graphicData>
        </a:graphic>
      </p:graphicFrame>
    </p:spTree>
    <p:extLst>
      <p:ext uri="{BB962C8B-B14F-4D97-AF65-F5344CB8AC3E}">
        <p14:creationId xmlns:p14="http://schemas.microsoft.com/office/powerpoint/2010/main" val="1354193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C2BF4-7951-3D7D-CD15-5DF2B8963DCD}"/>
            </a:ext>
          </a:extLst>
        </p:cNvPr>
        <p:cNvGrpSpPr/>
        <p:nvPr/>
      </p:nvGrpSpPr>
      <p:grpSpPr>
        <a:xfrm>
          <a:off x="0" y="0"/>
          <a:ext cx="0" cy="0"/>
          <a:chOff x="0" y="0"/>
          <a:chExt cx="0" cy="0"/>
        </a:xfrm>
      </p:grpSpPr>
      <p:sp>
        <p:nvSpPr>
          <p:cNvPr id="88" name="TextBox 87">
            <a:extLst>
              <a:ext uri="{FF2B5EF4-FFF2-40B4-BE49-F238E27FC236}">
                <a16:creationId xmlns:a16="http://schemas.microsoft.com/office/drawing/2014/main" id="{475C47C5-AB19-FBA6-5769-B2F7D6A759EC}"/>
              </a:ext>
            </a:extLst>
          </p:cNvPr>
          <p:cNvSpPr txBox="1"/>
          <p:nvPr/>
        </p:nvSpPr>
        <p:spPr>
          <a:xfrm>
            <a:off x="280882" y="0"/>
            <a:ext cx="3531736" cy="769441"/>
          </a:xfrm>
          <a:prstGeom prst="rect">
            <a:avLst/>
          </a:prstGeom>
          <a:noFill/>
        </p:spPr>
        <p:txBody>
          <a:bodyPr wrap="none" rtlCol="0">
            <a:spAutoFit/>
          </a:bodyPr>
          <a:lstStyle/>
          <a:p>
            <a:r>
              <a:rPr lang="en-IN" sz="4400" dirty="0">
                <a:latin typeface="Fira Sans Medium" panose="020B0603050000020004" pitchFamily="34" charset="0"/>
              </a:rPr>
              <a:t>On-Page SEO</a:t>
            </a:r>
            <a:endParaRPr lang="en-IN" sz="3600" dirty="0">
              <a:latin typeface="Fira Sans Medium" panose="020B0603050000020004" pitchFamily="34" charset="0"/>
            </a:endParaRPr>
          </a:p>
        </p:txBody>
      </p:sp>
      <p:grpSp>
        <p:nvGrpSpPr>
          <p:cNvPr id="65" name="Group 64">
            <a:extLst>
              <a:ext uri="{FF2B5EF4-FFF2-40B4-BE49-F238E27FC236}">
                <a16:creationId xmlns:a16="http://schemas.microsoft.com/office/drawing/2014/main" id="{4DBA37EE-FA60-1CA4-A9A5-16EAA55A878A}"/>
              </a:ext>
            </a:extLst>
          </p:cNvPr>
          <p:cNvGrpSpPr/>
          <p:nvPr/>
        </p:nvGrpSpPr>
        <p:grpSpPr>
          <a:xfrm rot="12147091">
            <a:off x="10215311" y="5533587"/>
            <a:ext cx="2210578" cy="2419013"/>
            <a:chOff x="-447720" y="-856723"/>
            <a:chExt cx="2210578" cy="2419013"/>
          </a:xfrm>
        </p:grpSpPr>
        <p:sp>
          <p:nvSpPr>
            <p:cNvPr id="66" name="Graphic 4">
              <a:extLst>
                <a:ext uri="{FF2B5EF4-FFF2-40B4-BE49-F238E27FC236}">
                  <a16:creationId xmlns:a16="http://schemas.microsoft.com/office/drawing/2014/main" id="{4977FD86-0295-5A32-F791-7C09D0107B55}"/>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67" name="Graphic 4">
              <a:extLst>
                <a:ext uri="{FF2B5EF4-FFF2-40B4-BE49-F238E27FC236}">
                  <a16:creationId xmlns:a16="http://schemas.microsoft.com/office/drawing/2014/main" id="{A7210651-49BD-F259-1C56-55020291F5FD}"/>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68" name="Graphic 11">
            <a:extLst>
              <a:ext uri="{FF2B5EF4-FFF2-40B4-BE49-F238E27FC236}">
                <a16:creationId xmlns:a16="http://schemas.microsoft.com/office/drawing/2014/main" id="{4FE602CF-4596-3B47-FBCC-33044B27F249}"/>
              </a:ext>
            </a:extLst>
          </p:cNvPr>
          <p:cNvSpPr/>
          <p:nvPr/>
        </p:nvSpPr>
        <p:spPr>
          <a:xfrm rot="7707741">
            <a:off x="11670176" y="571343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3" name="TextBox 2">
            <a:extLst>
              <a:ext uri="{FF2B5EF4-FFF2-40B4-BE49-F238E27FC236}">
                <a16:creationId xmlns:a16="http://schemas.microsoft.com/office/drawing/2014/main" id="{1191A4C8-F63F-21B1-C9C1-311761F368E4}"/>
              </a:ext>
            </a:extLst>
          </p:cNvPr>
          <p:cNvSpPr txBox="1"/>
          <p:nvPr/>
        </p:nvSpPr>
        <p:spPr>
          <a:xfrm>
            <a:off x="411510" y="803495"/>
            <a:ext cx="10081260" cy="369332"/>
          </a:xfrm>
          <a:prstGeom prst="rect">
            <a:avLst/>
          </a:prstGeom>
          <a:noFill/>
        </p:spPr>
        <p:txBody>
          <a:bodyPr wrap="square">
            <a:spAutoFit/>
          </a:bodyPr>
          <a:lstStyle/>
          <a:p>
            <a:r>
              <a:rPr lang="en-IN" dirty="0"/>
              <a:t>Five relevant keywords :- </a:t>
            </a:r>
          </a:p>
        </p:txBody>
      </p:sp>
      <p:graphicFrame>
        <p:nvGraphicFramePr>
          <p:cNvPr id="4" name="Table 3">
            <a:extLst>
              <a:ext uri="{FF2B5EF4-FFF2-40B4-BE49-F238E27FC236}">
                <a16:creationId xmlns:a16="http://schemas.microsoft.com/office/drawing/2014/main" id="{B58D3544-9240-8B05-2056-5C2C20374B39}"/>
              </a:ext>
            </a:extLst>
          </p:cNvPr>
          <p:cNvGraphicFramePr>
            <a:graphicFrameLocks noGrp="1"/>
          </p:cNvGraphicFramePr>
          <p:nvPr>
            <p:extLst>
              <p:ext uri="{D42A27DB-BD31-4B8C-83A1-F6EECF244321}">
                <p14:modId xmlns:p14="http://schemas.microsoft.com/office/powerpoint/2010/main" val="2341981970"/>
              </p:ext>
            </p:extLst>
          </p:nvPr>
        </p:nvGraphicFramePr>
        <p:xfrm>
          <a:off x="280882" y="1263407"/>
          <a:ext cx="5065560" cy="5101771"/>
        </p:xfrm>
        <a:graphic>
          <a:graphicData uri="http://schemas.openxmlformats.org/drawingml/2006/table">
            <a:tbl>
              <a:tblPr>
                <a:tableStyleId>{5C22544A-7EE6-4342-B048-85BDC9FD1C3A}</a:tableStyleId>
              </a:tblPr>
              <a:tblGrid>
                <a:gridCol w="1266390">
                  <a:extLst>
                    <a:ext uri="{9D8B030D-6E8A-4147-A177-3AD203B41FA5}">
                      <a16:colId xmlns:a16="http://schemas.microsoft.com/office/drawing/2014/main" val="1830226622"/>
                    </a:ext>
                  </a:extLst>
                </a:gridCol>
                <a:gridCol w="1266390">
                  <a:extLst>
                    <a:ext uri="{9D8B030D-6E8A-4147-A177-3AD203B41FA5}">
                      <a16:colId xmlns:a16="http://schemas.microsoft.com/office/drawing/2014/main" val="1784129429"/>
                    </a:ext>
                  </a:extLst>
                </a:gridCol>
                <a:gridCol w="1266390">
                  <a:extLst>
                    <a:ext uri="{9D8B030D-6E8A-4147-A177-3AD203B41FA5}">
                      <a16:colId xmlns:a16="http://schemas.microsoft.com/office/drawing/2014/main" val="2230686646"/>
                    </a:ext>
                  </a:extLst>
                </a:gridCol>
                <a:gridCol w="1266390">
                  <a:extLst>
                    <a:ext uri="{9D8B030D-6E8A-4147-A177-3AD203B41FA5}">
                      <a16:colId xmlns:a16="http://schemas.microsoft.com/office/drawing/2014/main" val="2462240427"/>
                    </a:ext>
                  </a:extLst>
                </a:gridCol>
              </a:tblGrid>
              <a:tr h="602151">
                <a:tc>
                  <a:txBody>
                    <a:bodyPr/>
                    <a:lstStyle/>
                    <a:p>
                      <a:pPr lvl="0" algn="ctr" fontAlgn="b">
                        <a:buNone/>
                      </a:pPr>
                      <a:r>
                        <a:rPr lang="en-IN" sz="1600" b="1" u="none" strike="noStrike" dirty="0">
                          <a:effectLst/>
                        </a:rPr>
                        <a:t>Keyword</a:t>
                      </a:r>
                      <a:endParaRPr lang="en-IN" sz="1600" b="1" i="0" u="none" strike="noStrike" dirty="0">
                        <a:solidFill>
                          <a:srgbClr val="000000"/>
                        </a:solidFill>
                        <a:effectLst/>
                        <a:latin typeface="Calibri" panose="020F0502020204030204" pitchFamily="34" charset="0"/>
                      </a:endParaRPr>
                    </a:p>
                  </a:txBody>
                  <a:tcPr marL="6757" marR="6757" marT="6757" marB="0" anchor="ctr"/>
                </a:tc>
                <a:tc>
                  <a:txBody>
                    <a:bodyPr/>
                    <a:lstStyle/>
                    <a:p>
                      <a:pPr lvl="0" algn="ctr" fontAlgn="b">
                        <a:buNone/>
                      </a:pPr>
                      <a:r>
                        <a:rPr lang="en-IN" sz="1600" b="1" u="none" strike="noStrike" dirty="0">
                          <a:effectLst/>
                        </a:rPr>
                        <a:t>Avg. Monthly Search Volume</a:t>
                      </a:r>
                      <a:endParaRPr lang="en-IN" sz="1600" b="1" i="0" u="none" strike="noStrike" dirty="0">
                        <a:solidFill>
                          <a:srgbClr val="000000"/>
                        </a:solidFill>
                        <a:effectLst/>
                        <a:latin typeface="Calibri" panose="020F0502020204030204" pitchFamily="34" charset="0"/>
                      </a:endParaRPr>
                    </a:p>
                  </a:txBody>
                  <a:tcPr marL="6757" marR="6757" marT="6757" marB="0" anchor="ctr"/>
                </a:tc>
                <a:tc>
                  <a:txBody>
                    <a:bodyPr/>
                    <a:lstStyle/>
                    <a:p>
                      <a:pPr lvl="0" algn="ctr" fontAlgn="b">
                        <a:buNone/>
                      </a:pPr>
                      <a:r>
                        <a:rPr lang="en-IN" sz="1600" b="1" u="none" strike="noStrike" dirty="0">
                          <a:effectLst/>
                        </a:rPr>
                        <a:t>Competition</a:t>
                      </a:r>
                      <a:endParaRPr lang="en-IN" sz="1600" b="1" i="0" u="none" strike="noStrike" dirty="0">
                        <a:solidFill>
                          <a:srgbClr val="000000"/>
                        </a:solidFill>
                        <a:effectLst/>
                        <a:latin typeface="Calibri" panose="020F0502020204030204" pitchFamily="34" charset="0"/>
                      </a:endParaRPr>
                    </a:p>
                  </a:txBody>
                  <a:tcPr marL="6757" marR="6757" marT="6757" marB="0" anchor="ctr"/>
                </a:tc>
                <a:tc>
                  <a:txBody>
                    <a:bodyPr/>
                    <a:lstStyle/>
                    <a:p>
                      <a:pPr lvl="0" algn="ctr" fontAlgn="b">
                        <a:buNone/>
                      </a:pPr>
                      <a:r>
                        <a:rPr lang="en-IN" sz="1600" b="1" u="none" strike="noStrike" dirty="0">
                          <a:effectLst/>
                        </a:rPr>
                        <a:t>Reason for Selection</a:t>
                      </a:r>
                      <a:endParaRPr lang="en-IN" sz="1600" b="1" i="0" u="none" strike="noStrike" dirty="0">
                        <a:solidFill>
                          <a:srgbClr val="000000"/>
                        </a:solidFill>
                        <a:effectLst/>
                        <a:latin typeface="Calibri" panose="020F0502020204030204" pitchFamily="34" charset="0"/>
                      </a:endParaRPr>
                    </a:p>
                  </a:txBody>
                  <a:tcPr marL="6757" marR="6757" marT="6757" marB="0" anchor="ctr"/>
                </a:tc>
                <a:extLst>
                  <a:ext uri="{0D108BD9-81ED-4DB2-BD59-A6C34878D82A}">
                    <a16:rowId xmlns:a16="http://schemas.microsoft.com/office/drawing/2014/main" val="285031367"/>
                  </a:ext>
                </a:extLst>
              </a:tr>
              <a:tr h="899111">
                <a:tc>
                  <a:txBody>
                    <a:bodyPr/>
                    <a:lstStyle/>
                    <a:p>
                      <a:pPr algn="ctr" fontAlgn="b">
                        <a:lnSpc>
                          <a:spcPct val="150000"/>
                        </a:lnSpc>
                        <a:buNone/>
                      </a:pPr>
                      <a:r>
                        <a:rPr lang="en-IN" sz="1600" u="none" strike="noStrike" dirty="0">
                          <a:effectLst/>
                        </a:rPr>
                        <a:t>Online shopping</a:t>
                      </a:r>
                      <a:endParaRPr lang="en-IN" sz="1600" b="0" i="0" u="none" strike="noStrike" dirty="0">
                        <a:solidFill>
                          <a:srgbClr val="000000"/>
                        </a:solidFill>
                        <a:effectLst/>
                        <a:latin typeface="Calibri" panose="020F0502020204030204" pitchFamily="34" charset="0"/>
                      </a:endParaRPr>
                    </a:p>
                  </a:txBody>
                  <a:tcPr marL="6757" marR="6757" marT="6757" marB="0" anchor="b"/>
                </a:tc>
                <a:tc>
                  <a:txBody>
                    <a:bodyPr/>
                    <a:lstStyle/>
                    <a:p>
                      <a:pPr algn="ctr" fontAlgn="b">
                        <a:buNone/>
                      </a:pPr>
                      <a:r>
                        <a:rPr lang="en-IN" sz="1600" u="none" strike="noStrike" dirty="0">
                          <a:effectLst/>
                        </a:rPr>
                        <a:t>55,000</a:t>
                      </a:r>
                      <a:endParaRPr lang="en-IN" sz="1600" b="0" i="0" u="none" strike="noStrike" dirty="0">
                        <a:solidFill>
                          <a:srgbClr val="000000"/>
                        </a:solidFill>
                        <a:effectLst/>
                        <a:latin typeface="Calibri" panose="020F0502020204030204" pitchFamily="34" charset="0"/>
                      </a:endParaRPr>
                    </a:p>
                  </a:txBody>
                  <a:tcPr marL="6757" marR="6757" marT="6757" marB="0" anchor="b"/>
                </a:tc>
                <a:tc>
                  <a:txBody>
                    <a:bodyPr/>
                    <a:lstStyle/>
                    <a:p>
                      <a:pPr algn="ctr" fontAlgn="b">
                        <a:buNone/>
                      </a:pPr>
                      <a:r>
                        <a:rPr lang="en-IN" sz="1600" u="none" strike="noStrike" dirty="0">
                          <a:effectLst/>
                        </a:rPr>
                        <a:t>Medium</a:t>
                      </a:r>
                      <a:endParaRPr lang="en-IN" sz="1600" b="0" i="0" u="none" strike="noStrike" dirty="0">
                        <a:solidFill>
                          <a:srgbClr val="000000"/>
                        </a:solidFill>
                        <a:effectLst/>
                        <a:latin typeface="Calibri" panose="020F0502020204030204" pitchFamily="34" charset="0"/>
                      </a:endParaRPr>
                    </a:p>
                  </a:txBody>
                  <a:tcPr marL="6757" marR="6757" marT="6757" marB="0" anchor="b"/>
                </a:tc>
                <a:tc>
                  <a:txBody>
                    <a:bodyPr/>
                    <a:lstStyle/>
                    <a:p>
                      <a:pPr algn="ctr" fontAlgn="b">
                        <a:buNone/>
                      </a:pPr>
                      <a:r>
                        <a:rPr lang="en-US" sz="1600" u="none" strike="noStrike" dirty="0">
                          <a:effectLst/>
                        </a:rPr>
                        <a:t>High purchase intent and focused users</a:t>
                      </a:r>
                      <a:endParaRPr lang="en-US" sz="1600" b="0" i="0" u="none" strike="noStrike" dirty="0">
                        <a:solidFill>
                          <a:srgbClr val="000000"/>
                        </a:solidFill>
                        <a:effectLst/>
                        <a:latin typeface="Calibri" panose="020F0502020204030204" pitchFamily="34" charset="0"/>
                      </a:endParaRPr>
                    </a:p>
                  </a:txBody>
                  <a:tcPr marL="6757" marR="6757" marT="6757" marB="0" anchor="b"/>
                </a:tc>
                <a:extLst>
                  <a:ext uri="{0D108BD9-81ED-4DB2-BD59-A6C34878D82A}">
                    <a16:rowId xmlns:a16="http://schemas.microsoft.com/office/drawing/2014/main" val="3686749213"/>
                  </a:ext>
                </a:extLst>
              </a:tr>
              <a:tr h="1070754">
                <a:tc>
                  <a:txBody>
                    <a:bodyPr/>
                    <a:lstStyle/>
                    <a:p>
                      <a:pPr algn="ctr" fontAlgn="b">
                        <a:buNone/>
                      </a:pPr>
                      <a:r>
                        <a:rPr lang="en-IN" sz="1600" b="0" i="0" u="none" strike="noStrike" dirty="0">
                          <a:solidFill>
                            <a:srgbClr val="000000"/>
                          </a:solidFill>
                          <a:effectLst/>
                          <a:latin typeface="Calibri" panose="020F0502020204030204" pitchFamily="34" charset="0"/>
                        </a:rPr>
                        <a:t>Ecommerce website</a:t>
                      </a:r>
                    </a:p>
                  </a:txBody>
                  <a:tcPr marL="6757" marR="6757" marT="6757" marB="0" anchor="b"/>
                </a:tc>
                <a:tc>
                  <a:txBody>
                    <a:bodyPr/>
                    <a:lstStyle/>
                    <a:p>
                      <a:pPr algn="ctr" fontAlgn="b">
                        <a:buNone/>
                      </a:pPr>
                      <a:r>
                        <a:rPr lang="en-IN" sz="1600" u="none" strike="noStrike" dirty="0">
                          <a:effectLst/>
                        </a:rPr>
                        <a:t>55,000</a:t>
                      </a:r>
                      <a:endParaRPr lang="en-IN" sz="1600" b="0" i="0" u="none" strike="noStrike" dirty="0">
                        <a:solidFill>
                          <a:srgbClr val="000000"/>
                        </a:solidFill>
                        <a:effectLst/>
                        <a:latin typeface="Calibri" panose="020F0502020204030204" pitchFamily="34" charset="0"/>
                      </a:endParaRPr>
                    </a:p>
                  </a:txBody>
                  <a:tcPr marL="6757" marR="6757" marT="6757" marB="0" anchor="b"/>
                </a:tc>
                <a:tc>
                  <a:txBody>
                    <a:bodyPr/>
                    <a:lstStyle/>
                    <a:p>
                      <a:pPr algn="ctr" fontAlgn="b">
                        <a:buNone/>
                      </a:pPr>
                      <a:r>
                        <a:rPr lang="en-IN" sz="1600" u="none" strike="noStrike" dirty="0">
                          <a:effectLst/>
                        </a:rPr>
                        <a:t>Low</a:t>
                      </a:r>
                      <a:endParaRPr lang="en-IN" sz="1600" b="0" i="0" u="none" strike="noStrike" dirty="0">
                        <a:solidFill>
                          <a:srgbClr val="000000"/>
                        </a:solidFill>
                        <a:effectLst/>
                        <a:latin typeface="Calibri" panose="020F0502020204030204" pitchFamily="34" charset="0"/>
                      </a:endParaRPr>
                    </a:p>
                  </a:txBody>
                  <a:tcPr marL="6757" marR="6757" marT="6757"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u="none" strike="noStrike" dirty="0">
                          <a:effectLst/>
                        </a:rPr>
                        <a:t>Strong branding and comparison searches</a:t>
                      </a:r>
                      <a:endParaRPr lang="en-US" sz="1600" b="0" i="0" u="none" strike="noStrike" dirty="0">
                        <a:solidFill>
                          <a:srgbClr val="000000"/>
                        </a:solidFill>
                        <a:effectLst/>
                        <a:latin typeface="Calibri" panose="020F0502020204030204" pitchFamily="34" charset="0"/>
                      </a:endParaRPr>
                    </a:p>
                  </a:txBody>
                  <a:tcPr marL="6757" marR="6757" marT="6757" marB="0" anchor="b"/>
                </a:tc>
                <a:extLst>
                  <a:ext uri="{0D108BD9-81ED-4DB2-BD59-A6C34878D82A}">
                    <a16:rowId xmlns:a16="http://schemas.microsoft.com/office/drawing/2014/main" val="301218897"/>
                  </a:ext>
                </a:extLst>
              </a:tr>
              <a:tr h="1031678">
                <a:tc>
                  <a:txBody>
                    <a:bodyPr/>
                    <a:lstStyle/>
                    <a:p>
                      <a:pPr algn="ctr" fontAlgn="b">
                        <a:buNone/>
                      </a:pPr>
                      <a:r>
                        <a:rPr lang="en-IN" sz="1600" b="0" i="0" u="none" strike="noStrike" dirty="0">
                          <a:solidFill>
                            <a:srgbClr val="000000"/>
                          </a:solidFill>
                          <a:effectLst/>
                          <a:latin typeface="Calibri" panose="020F0502020204030204" pitchFamily="34" charset="0"/>
                        </a:rPr>
                        <a:t>Groceries online</a:t>
                      </a:r>
                    </a:p>
                  </a:txBody>
                  <a:tcPr marL="6757" marR="6757" marT="6757" marB="0" anchor="b"/>
                </a:tc>
                <a:tc>
                  <a:txBody>
                    <a:bodyPr/>
                    <a:lstStyle/>
                    <a:p>
                      <a:pPr algn="ctr" fontAlgn="b">
                        <a:buNone/>
                      </a:pPr>
                      <a:r>
                        <a:rPr lang="en-IN" sz="1600" u="none" strike="noStrike" dirty="0">
                          <a:effectLst/>
                        </a:rPr>
                        <a:t>5,000</a:t>
                      </a:r>
                      <a:endParaRPr lang="en-IN" sz="1600" b="0" i="0" u="none" strike="noStrike" dirty="0">
                        <a:solidFill>
                          <a:srgbClr val="000000"/>
                        </a:solidFill>
                        <a:effectLst/>
                        <a:latin typeface="Calibri" panose="020F0502020204030204" pitchFamily="34" charset="0"/>
                      </a:endParaRPr>
                    </a:p>
                  </a:txBody>
                  <a:tcPr marL="6757" marR="6757" marT="6757" marB="0" anchor="b"/>
                </a:tc>
                <a:tc>
                  <a:txBody>
                    <a:bodyPr/>
                    <a:lstStyle/>
                    <a:p>
                      <a:pPr algn="ctr" fontAlgn="b">
                        <a:buNone/>
                      </a:pPr>
                      <a:r>
                        <a:rPr lang="en-IN" sz="1600" u="none" strike="noStrike" dirty="0">
                          <a:effectLst/>
                        </a:rPr>
                        <a:t>Medium</a:t>
                      </a:r>
                      <a:endParaRPr lang="en-IN" sz="1600" b="0" i="0" u="none" strike="noStrike" dirty="0">
                        <a:solidFill>
                          <a:srgbClr val="000000"/>
                        </a:solidFill>
                        <a:effectLst/>
                        <a:latin typeface="Calibri" panose="020F0502020204030204" pitchFamily="34" charset="0"/>
                      </a:endParaRPr>
                    </a:p>
                  </a:txBody>
                  <a:tcPr marL="6757" marR="6757" marT="6757"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600" u="none" strike="noStrike" dirty="0">
                          <a:effectLst/>
                        </a:rPr>
                        <a:t>Core transactional keyword</a:t>
                      </a:r>
                      <a:endParaRPr lang="en-IN" sz="1600" b="0" i="0" u="none" strike="noStrike" dirty="0">
                        <a:solidFill>
                          <a:srgbClr val="000000"/>
                        </a:solidFill>
                        <a:effectLst/>
                        <a:latin typeface="Calibri" panose="020F0502020204030204" pitchFamily="34" charset="0"/>
                      </a:endParaRPr>
                    </a:p>
                    <a:p>
                      <a:pPr algn="ctr" fontAlgn="b">
                        <a:buNone/>
                      </a:pPr>
                      <a:endParaRPr lang="en-US" sz="1600" b="0" i="0" u="none" strike="noStrike" dirty="0">
                        <a:solidFill>
                          <a:srgbClr val="000000"/>
                        </a:solidFill>
                        <a:effectLst/>
                        <a:latin typeface="Calibri" panose="020F0502020204030204" pitchFamily="34" charset="0"/>
                      </a:endParaRPr>
                    </a:p>
                  </a:txBody>
                  <a:tcPr marL="6757" marR="6757" marT="6757" marB="0" anchor="b"/>
                </a:tc>
                <a:extLst>
                  <a:ext uri="{0D108BD9-81ED-4DB2-BD59-A6C34878D82A}">
                    <a16:rowId xmlns:a16="http://schemas.microsoft.com/office/drawing/2014/main" val="2357756592"/>
                  </a:ext>
                </a:extLst>
              </a:tr>
              <a:tr h="759800">
                <a:tc>
                  <a:txBody>
                    <a:bodyPr/>
                    <a:lstStyle/>
                    <a:p>
                      <a:pPr algn="ctr" fontAlgn="b">
                        <a:buNone/>
                      </a:pPr>
                      <a:r>
                        <a:rPr lang="en-IN" sz="1600" dirty="0"/>
                        <a:t>Instant delivery</a:t>
                      </a:r>
                      <a:endParaRPr lang="en-IN" sz="1600" b="0" i="0" u="none" strike="noStrike" dirty="0">
                        <a:solidFill>
                          <a:srgbClr val="000000"/>
                        </a:solidFill>
                        <a:effectLst/>
                        <a:latin typeface="Calibri" panose="020F0502020204030204" pitchFamily="34" charset="0"/>
                      </a:endParaRPr>
                    </a:p>
                  </a:txBody>
                  <a:tcPr marL="6757" marR="6757" marT="6757" marB="0" anchor="b"/>
                </a:tc>
                <a:tc>
                  <a:txBody>
                    <a:bodyPr/>
                    <a:lstStyle/>
                    <a:p>
                      <a:pPr algn="ctr" fontAlgn="b">
                        <a:buNone/>
                      </a:pPr>
                      <a:r>
                        <a:rPr lang="en-IN" sz="1600" u="none" strike="noStrike" dirty="0">
                          <a:effectLst/>
                        </a:rPr>
                        <a:t>5,000</a:t>
                      </a:r>
                      <a:endParaRPr lang="en-IN" sz="1600" b="0" i="0" u="none" strike="noStrike" dirty="0">
                        <a:solidFill>
                          <a:srgbClr val="000000"/>
                        </a:solidFill>
                        <a:effectLst/>
                        <a:latin typeface="Calibri" panose="020F0502020204030204" pitchFamily="34" charset="0"/>
                      </a:endParaRPr>
                    </a:p>
                  </a:txBody>
                  <a:tcPr marL="6757" marR="6757" marT="6757" marB="0" anchor="b"/>
                </a:tc>
                <a:tc>
                  <a:txBody>
                    <a:bodyPr/>
                    <a:lstStyle/>
                    <a:p>
                      <a:pPr algn="ctr" fontAlgn="b">
                        <a:buNone/>
                      </a:pPr>
                      <a:r>
                        <a:rPr lang="en-IN" sz="1600" u="none" strike="noStrike" dirty="0">
                          <a:effectLst/>
                        </a:rPr>
                        <a:t>Medium</a:t>
                      </a:r>
                      <a:endParaRPr lang="en-IN" sz="1600" b="0" i="0" u="none" strike="noStrike" dirty="0">
                        <a:solidFill>
                          <a:srgbClr val="000000"/>
                        </a:solidFill>
                        <a:effectLst/>
                        <a:latin typeface="Calibri" panose="020F0502020204030204" pitchFamily="34" charset="0"/>
                      </a:endParaRPr>
                    </a:p>
                  </a:txBody>
                  <a:tcPr marL="6757" marR="6757" marT="6757" marB="0" anchor="b"/>
                </a:tc>
                <a:tc>
                  <a:txBody>
                    <a:bodyPr/>
                    <a:lstStyle/>
                    <a:p>
                      <a:pPr algn="ctr" fontAlgn="b">
                        <a:buNone/>
                      </a:pPr>
                      <a:r>
                        <a:rPr lang="en-IN" sz="1600" u="none" strike="noStrike" dirty="0">
                          <a:effectLst/>
                        </a:rPr>
                        <a:t>Targets price-sensitive customers</a:t>
                      </a:r>
                      <a:endParaRPr lang="en-IN" sz="1600" b="0" i="0" u="none" strike="noStrike" dirty="0">
                        <a:solidFill>
                          <a:srgbClr val="000000"/>
                        </a:solidFill>
                        <a:effectLst/>
                        <a:latin typeface="Calibri" panose="020F0502020204030204" pitchFamily="34" charset="0"/>
                      </a:endParaRPr>
                    </a:p>
                  </a:txBody>
                  <a:tcPr marL="6757" marR="6757" marT="6757" marB="0" anchor="b"/>
                </a:tc>
                <a:extLst>
                  <a:ext uri="{0D108BD9-81ED-4DB2-BD59-A6C34878D82A}">
                    <a16:rowId xmlns:a16="http://schemas.microsoft.com/office/drawing/2014/main" val="3157365858"/>
                  </a:ext>
                </a:extLst>
              </a:tr>
              <a:tr h="602151">
                <a:tc>
                  <a:txBody>
                    <a:bodyPr/>
                    <a:lstStyle/>
                    <a:p>
                      <a:pPr algn="ctr" fontAlgn="b">
                        <a:buNone/>
                      </a:pPr>
                      <a:r>
                        <a:rPr lang="en-IN" sz="1600" dirty="0"/>
                        <a:t>Buy electronics</a:t>
                      </a:r>
                      <a:endParaRPr lang="en-IN" sz="1600" b="0" i="0" u="none" strike="noStrike" dirty="0">
                        <a:solidFill>
                          <a:srgbClr val="000000"/>
                        </a:solidFill>
                        <a:effectLst/>
                        <a:latin typeface="Calibri" panose="020F0502020204030204" pitchFamily="34" charset="0"/>
                      </a:endParaRPr>
                    </a:p>
                  </a:txBody>
                  <a:tcPr marL="6757" marR="6757" marT="6757" marB="0" anchor="b"/>
                </a:tc>
                <a:tc>
                  <a:txBody>
                    <a:bodyPr/>
                    <a:lstStyle/>
                    <a:p>
                      <a:pPr algn="ctr" fontAlgn="b">
                        <a:buNone/>
                      </a:pPr>
                      <a:r>
                        <a:rPr lang="en-IN" sz="1600" u="none" strike="noStrike" dirty="0">
                          <a:effectLst/>
                        </a:rPr>
                        <a:t>500</a:t>
                      </a:r>
                      <a:endParaRPr lang="en-IN" sz="1600" b="0" i="0" u="none" strike="noStrike" dirty="0">
                        <a:solidFill>
                          <a:srgbClr val="000000"/>
                        </a:solidFill>
                        <a:effectLst/>
                        <a:latin typeface="Calibri" panose="020F0502020204030204" pitchFamily="34" charset="0"/>
                      </a:endParaRPr>
                    </a:p>
                  </a:txBody>
                  <a:tcPr marL="6757" marR="6757" marT="6757" marB="0" anchor="b"/>
                </a:tc>
                <a:tc>
                  <a:txBody>
                    <a:bodyPr/>
                    <a:lstStyle/>
                    <a:p>
                      <a:pPr algn="ctr" fontAlgn="b">
                        <a:buNone/>
                      </a:pPr>
                      <a:r>
                        <a:rPr lang="en-IN" sz="1600" u="none" strike="noStrike" dirty="0">
                          <a:effectLst/>
                        </a:rPr>
                        <a:t>High</a:t>
                      </a:r>
                      <a:endParaRPr lang="en-IN" sz="1600" b="0" i="0" u="none" strike="noStrike" dirty="0">
                        <a:solidFill>
                          <a:srgbClr val="000000"/>
                        </a:solidFill>
                        <a:effectLst/>
                        <a:latin typeface="Calibri" panose="020F0502020204030204" pitchFamily="34" charset="0"/>
                      </a:endParaRPr>
                    </a:p>
                  </a:txBody>
                  <a:tcPr marL="6757" marR="6757" marT="6757" marB="0" anchor="b"/>
                </a:tc>
                <a:tc>
                  <a:txBody>
                    <a:bodyPr/>
                    <a:lstStyle/>
                    <a:p>
                      <a:pPr algn="ctr" fontAlgn="b">
                        <a:buNone/>
                      </a:pPr>
                      <a:r>
                        <a:rPr lang="en-IN" sz="1600" u="none" strike="noStrike" dirty="0">
                          <a:effectLst/>
                        </a:rPr>
                        <a:t>Trend-based keyword</a:t>
                      </a:r>
                      <a:endParaRPr lang="en-IN" sz="1600" b="0" i="0" u="none" strike="noStrike" dirty="0">
                        <a:solidFill>
                          <a:srgbClr val="000000"/>
                        </a:solidFill>
                        <a:effectLst/>
                        <a:latin typeface="Calibri" panose="020F0502020204030204" pitchFamily="34" charset="0"/>
                      </a:endParaRPr>
                    </a:p>
                  </a:txBody>
                  <a:tcPr marL="6757" marR="6757" marT="6757" marB="0" anchor="b"/>
                </a:tc>
                <a:extLst>
                  <a:ext uri="{0D108BD9-81ED-4DB2-BD59-A6C34878D82A}">
                    <a16:rowId xmlns:a16="http://schemas.microsoft.com/office/drawing/2014/main" val="4046741339"/>
                  </a:ext>
                </a:extLst>
              </a:tr>
            </a:tbl>
          </a:graphicData>
        </a:graphic>
      </p:graphicFrame>
      <p:pic>
        <p:nvPicPr>
          <p:cNvPr id="5" name="Picture 4">
            <a:extLst>
              <a:ext uri="{FF2B5EF4-FFF2-40B4-BE49-F238E27FC236}">
                <a16:creationId xmlns:a16="http://schemas.microsoft.com/office/drawing/2014/main" id="{ADB7163E-F824-A8EA-759B-BF595AB8415D}"/>
              </a:ext>
            </a:extLst>
          </p:cNvPr>
          <p:cNvPicPr>
            <a:picLocks noChangeAspect="1"/>
          </p:cNvPicPr>
          <p:nvPr/>
        </p:nvPicPr>
        <p:blipFill>
          <a:blip r:embed="rId2"/>
          <a:stretch>
            <a:fillRect/>
          </a:stretch>
        </p:blipFill>
        <p:spPr>
          <a:xfrm>
            <a:off x="5445032" y="2025186"/>
            <a:ext cx="6746968" cy="319856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4328147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749BF-7106-DAF8-99B9-981C1E6486E7}"/>
            </a:ext>
          </a:extLst>
        </p:cNvPr>
        <p:cNvGrpSpPr/>
        <p:nvPr/>
      </p:nvGrpSpPr>
      <p:grpSpPr>
        <a:xfrm>
          <a:off x="0" y="0"/>
          <a:ext cx="0" cy="0"/>
          <a:chOff x="0" y="0"/>
          <a:chExt cx="0" cy="0"/>
        </a:xfrm>
      </p:grpSpPr>
      <p:grpSp>
        <p:nvGrpSpPr>
          <p:cNvPr id="65" name="Group 64">
            <a:extLst>
              <a:ext uri="{FF2B5EF4-FFF2-40B4-BE49-F238E27FC236}">
                <a16:creationId xmlns:a16="http://schemas.microsoft.com/office/drawing/2014/main" id="{33F1864F-DCB7-22F6-A68E-E5459F622F49}"/>
              </a:ext>
            </a:extLst>
          </p:cNvPr>
          <p:cNvGrpSpPr/>
          <p:nvPr/>
        </p:nvGrpSpPr>
        <p:grpSpPr>
          <a:xfrm rot="12147091">
            <a:off x="10215311" y="5533587"/>
            <a:ext cx="2210578" cy="2419013"/>
            <a:chOff x="-447720" y="-856723"/>
            <a:chExt cx="2210578" cy="2419013"/>
          </a:xfrm>
        </p:grpSpPr>
        <p:sp>
          <p:nvSpPr>
            <p:cNvPr id="66" name="Graphic 4">
              <a:extLst>
                <a:ext uri="{FF2B5EF4-FFF2-40B4-BE49-F238E27FC236}">
                  <a16:creationId xmlns:a16="http://schemas.microsoft.com/office/drawing/2014/main" id="{ACDE3EA7-042E-3380-10F0-6D83141BD343}"/>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67" name="Graphic 4">
              <a:extLst>
                <a:ext uri="{FF2B5EF4-FFF2-40B4-BE49-F238E27FC236}">
                  <a16:creationId xmlns:a16="http://schemas.microsoft.com/office/drawing/2014/main" id="{023464AC-3E30-525C-EA69-3D4ABEF8951C}"/>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68" name="Graphic 11">
            <a:extLst>
              <a:ext uri="{FF2B5EF4-FFF2-40B4-BE49-F238E27FC236}">
                <a16:creationId xmlns:a16="http://schemas.microsoft.com/office/drawing/2014/main" id="{8D6C601F-5FAC-2055-43D6-B0CE58B66F71}"/>
              </a:ext>
            </a:extLst>
          </p:cNvPr>
          <p:cNvSpPr/>
          <p:nvPr/>
        </p:nvSpPr>
        <p:spPr>
          <a:xfrm rot="7707741">
            <a:off x="11670176" y="571343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pic>
        <p:nvPicPr>
          <p:cNvPr id="5" name="Picture 4">
            <a:extLst>
              <a:ext uri="{FF2B5EF4-FFF2-40B4-BE49-F238E27FC236}">
                <a16:creationId xmlns:a16="http://schemas.microsoft.com/office/drawing/2014/main" id="{E30AB473-3876-280A-A4B4-1B24C100344B}"/>
              </a:ext>
            </a:extLst>
          </p:cNvPr>
          <p:cNvPicPr>
            <a:picLocks noChangeAspect="1"/>
          </p:cNvPicPr>
          <p:nvPr/>
        </p:nvPicPr>
        <p:blipFill>
          <a:blip r:embed="rId2"/>
          <a:stretch>
            <a:fillRect/>
          </a:stretch>
        </p:blipFill>
        <p:spPr>
          <a:xfrm>
            <a:off x="0" y="0"/>
            <a:ext cx="7012952" cy="314984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Picture 5">
            <a:extLst>
              <a:ext uri="{FF2B5EF4-FFF2-40B4-BE49-F238E27FC236}">
                <a16:creationId xmlns:a16="http://schemas.microsoft.com/office/drawing/2014/main" id="{9E034200-02A8-C853-4E4F-D7FBE7BD2E65}"/>
              </a:ext>
            </a:extLst>
          </p:cNvPr>
          <p:cNvPicPr>
            <a:picLocks noChangeAspect="1"/>
          </p:cNvPicPr>
          <p:nvPr/>
        </p:nvPicPr>
        <p:blipFill>
          <a:blip r:embed="rId2"/>
          <a:stretch>
            <a:fillRect/>
          </a:stretch>
        </p:blipFill>
        <p:spPr>
          <a:xfrm>
            <a:off x="3359000" y="3314935"/>
            <a:ext cx="7679094" cy="344904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889211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09712-AB4A-9C18-59AF-174FCD158DB6}"/>
            </a:ext>
          </a:extLst>
        </p:cNvPr>
        <p:cNvGrpSpPr/>
        <p:nvPr/>
      </p:nvGrpSpPr>
      <p:grpSpPr>
        <a:xfrm>
          <a:off x="0" y="0"/>
          <a:ext cx="0" cy="0"/>
          <a:chOff x="0" y="0"/>
          <a:chExt cx="0" cy="0"/>
        </a:xfrm>
      </p:grpSpPr>
      <p:grpSp>
        <p:nvGrpSpPr>
          <p:cNvPr id="65" name="Group 64">
            <a:extLst>
              <a:ext uri="{FF2B5EF4-FFF2-40B4-BE49-F238E27FC236}">
                <a16:creationId xmlns:a16="http://schemas.microsoft.com/office/drawing/2014/main" id="{B91D2CA7-4D71-6F86-2C66-989740BA5DC9}"/>
              </a:ext>
            </a:extLst>
          </p:cNvPr>
          <p:cNvGrpSpPr/>
          <p:nvPr/>
        </p:nvGrpSpPr>
        <p:grpSpPr>
          <a:xfrm rot="12147091">
            <a:off x="10215311" y="5533587"/>
            <a:ext cx="2210578" cy="2419013"/>
            <a:chOff x="-447720" y="-856723"/>
            <a:chExt cx="2210578" cy="2419013"/>
          </a:xfrm>
        </p:grpSpPr>
        <p:sp>
          <p:nvSpPr>
            <p:cNvPr id="66" name="Graphic 4">
              <a:extLst>
                <a:ext uri="{FF2B5EF4-FFF2-40B4-BE49-F238E27FC236}">
                  <a16:creationId xmlns:a16="http://schemas.microsoft.com/office/drawing/2014/main" id="{1A800A04-ED1D-0485-24DB-C8534F866F96}"/>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67" name="Graphic 4">
              <a:extLst>
                <a:ext uri="{FF2B5EF4-FFF2-40B4-BE49-F238E27FC236}">
                  <a16:creationId xmlns:a16="http://schemas.microsoft.com/office/drawing/2014/main" id="{EA1D5250-CC9E-08E5-CFA7-F1D34F446500}"/>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68" name="Graphic 11">
            <a:extLst>
              <a:ext uri="{FF2B5EF4-FFF2-40B4-BE49-F238E27FC236}">
                <a16:creationId xmlns:a16="http://schemas.microsoft.com/office/drawing/2014/main" id="{695EB5CB-2554-2552-5170-C1B83530CB47}"/>
              </a:ext>
            </a:extLst>
          </p:cNvPr>
          <p:cNvSpPr/>
          <p:nvPr/>
        </p:nvSpPr>
        <p:spPr>
          <a:xfrm rot="7707741">
            <a:off x="11670176" y="571343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pic>
        <p:nvPicPr>
          <p:cNvPr id="4" name="Picture 3">
            <a:extLst>
              <a:ext uri="{FF2B5EF4-FFF2-40B4-BE49-F238E27FC236}">
                <a16:creationId xmlns:a16="http://schemas.microsoft.com/office/drawing/2014/main" id="{75645814-E576-6F42-4CC3-F240DE168216}"/>
              </a:ext>
            </a:extLst>
          </p:cNvPr>
          <p:cNvPicPr>
            <a:picLocks noChangeAspect="1"/>
          </p:cNvPicPr>
          <p:nvPr/>
        </p:nvPicPr>
        <p:blipFill>
          <a:blip r:embed="rId2"/>
          <a:stretch>
            <a:fillRect/>
          </a:stretch>
        </p:blipFill>
        <p:spPr>
          <a:xfrm>
            <a:off x="0" y="0"/>
            <a:ext cx="7290775" cy="331986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Picture 5">
            <a:extLst>
              <a:ext uri="{FF2B5EF4-FFF2-40B4-BE49-F238E27FC236}">
                <a16:creationId xmlns:a16="http://schemas.microsoft.com/office/drawing/2014/main" id="{2CDA36DC-EAFA-555E-9DCF-31AF6C26F7DC}"/>
              </a:ext>
            </a:extLst>
          </p:cNvPr>
          <p:cNvPicPr>
            <a:picLocks noChangeAspect="1"/>
          </p:cNvPicPr>
          <p:nvPr/>
        </p:nvPicPr>
        <p:blipFill>
          <a:blip r:embed="rId2"/>
          <a:stretch>
            <a:fillRect/>
          </a:stretch>
        </p:blipFill>
        <p:spPr>
          <a:xfrm>
            <a:off x="3465936" y="3538137"/>
            <a:ext cx="7290775" cy="331986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4170992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D49DCA-33B9-8888-5B6F-8413675BB1E7}"/>
            </a:ext>
          </a:extLst>
        </p:cNvPr>
        <p:cNvGrpSpPr/>
        <p:nvPr/>
      </p:nvGrpSpPr>
      <p:grpSpPr>
        <a:xfrm>
          <a:off x="0" y="0"/>
          <a:ext cx="0" cy="0"/>
          <a:chOff x="0" y="0"/>
          <a:chExt cx="0" cy="0"/>
        </a:xfrm>
      </p:grpSpPr>
      <p:sp>
        <p:nvSpPr>
          <p:cNvPr id="88" name="TextBox 87">
            <a:extLst>
              <a:ext uri="{FF2B5EF4-FFF2-40B4-BE49-F238E27FC236}">
                <a16:creationId xmlns:a16="http://schemas.microsoft.com/office/drawing/2014/main" id="{8CB83943-345C-68C3-D916-C849236CA10D}"/>
              </a:ext>
            </a:extLst>
          </p:cNvPr>
          <p:cNvSpPr txBox="1"/>
          <p:nvPr/>
        </p:nvSpPr>
        <p:spPr>
          <a:xfrm>
            <a:off x="280882" y="168914"/>
            <a:ext cx="3594254" cy="769441"/>
          </a:xfrm>
          <a:prstGeom prst="rect">
            <a:avLst/>
          </a:prstGeom>
          <a:noFill/>
        </p:spPr>
        <p:txBody>
          <a:bodyPr wrap="none" rtlCol="0">
            <a:spAutoFit/>
          </a:bodyPr>
          <a:lstStyle/>
          <a:p>
            <a:r>
              <a:rPr lang="en-IN" sz="4400" dirty="0">
                <a:latin typeface="Fira Sans Medium" panose="020B0603050000020004" pitchFamily="34" charset="0"/>
              </a:rPr>
              <a:t>Off-Page SEO</a:t>
            </a:r>
            <a:endParaRPr lang="en-IN" sz="3600" dirty="0">
              <a:latin typeface="Fira Sans Medium" panose="020B0603050000020004" pitchFamily="34" charset="0"/>
            </a:endParaRPr>
          </a:p>
        </p:txBody>
      </p:sp>
      <p:grpSp>
        <p:nvGrpSpPr>
          <p:cNvPr id="65" name="Group 64">
            <a:extLst>
              <a:ext uri="{FF2B5EF4-FFF2-40B4-BE49-F238E27FC236}">
                <a16:creationId xmlns:a16="http://schemas.microsoft.com/office/drawing/2014/main" id="{D9739CB9-F489-477C-3BA9-E41B17214391}"/>
              </a:ext>
            </a:extLst>
          </p:cNvPr>
          <p:cNvGrpSpPr/>
          <p:nvPr/>
        </p:nvGrpSpPr>
        <p:grpSpPr>
          <a:xfrm rot="12147091">
            <a:off x="10215311" y="5533587"/>
            <a:ext cx="2210578" cy="2419013"/>
            <a:chOff x="-447720" y="-856723"/>
            <a:chExt cx="2210578" cy="2419013"/>
          </a:xfrm>
        </p:grpSpPr>
        <p:sp>
          <p:nvSpPr>
            <p:cNvPr id="66" name="Graphic 4">
              <a:extLst>
                <a:ext uri="{FF2B5EF4-FFF2-40B4-BE49-F238E27FC236}">
                  <a16:creationId xmlns:a16="http://schemas.microsoft.com/office/drawing/2014/main" id="{6F99EFFD-02BE-FE53-3DFF-6435CC197419}"/>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67" name="Graphic 4">
              <a:extLst>
                <a:ext uri="{FF2B5EF4-FFF2-40B4-BE49-F238E27FC236}">
                  <a16:creationId xmlns:a16="http://schemas.microsoft.com/office/drawing/2014/main" id="{AE828C81-36F1-312B-5EB1-89B167E43303}"/>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68" name="Graphic 11">
            <a:extLst>
              <a:ext uri="{FF2B5EF4-FFF2-40B4-BE49-F238E27FC236}">
                <a16:creationId xmlns:a16="http://schemas.microsoft.com/office/drawing/2014/main" id="{68DFA6FE-9328-ACF3-66D2-4618FB8D238C}"/>
              </a:ext>
            </a:extLst>
          </p:cNvPr>
          <p:cNvSpPr/>
          <p:nvPr/>
        </p:nvSpPr>
        <p:spPr>
          <a:xfrm rot="7707741">
            <a:off x="11670176" y="571343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3" name="TextBox 2">
            <a:extLst>
              <a:ext uri="{FF2B5EF4-FFF2-40B4-BE49-F238E27FC236}">
                <a16:creationId xmlns:a16="http://schemas.microsoft.com/office/drawing/2014/main" id="{056C9E9F-442B-F9C3-1A8C-6739A592706D}"/>
              </a:ext>
            </a:extLst>
          </p:cNvPr>
          <p:cNvSpPr txBox="1"/>
          <p:nvPr/>
        </p:nvSpPr>
        <p:spPr>
          <a:xfrm>
            <a:off x="411509" y="1384269"/>
            <a:ext cx="10081260" cy="369332"/>
          </a:xfrm>
          <a:prstGeom prst="rect">
            <a:avLst/>
          </a:prstGeom>
          <a:noFill/>
        </p:spPr>
        <p:txBody>
          <a:bodyPr wrap="square">
            <a:spAutoFit/>
          </a:bodyPr>
          <a:lstStyle/>
          <a:p>
            <a:r>
              <a:rPr lang="en-US" b="1" dirty="0"/>
              <a:t>25 backlinks for my website </a:t>
            </a:r>
            <a:r>
              <a:rPr lang="en-IN" b="1" dirty="0"/>
              <a:t>:- </a:t>
            </a:r>
          </a:p>
        </p:txBody>
      </p:sp>
      <p:sp>
        <p:nvSpPr>
          <p:cNvPr id="6" name="TextBox 5">
            <a:extLst>
              <a:ext uri="{FF2B5EF4-FFF2-40B4-BE49-F238E27FC236}">
                <a16:creationId xmlns:a16="http://schemas.microsoft.com/office/drawing/2014/main" id="{1652481A-7F98-EBDB-15BD-564A8689010A}"/>
              </a:ext>
            </a:extLst>
          </p:cNvPr>
          <p:cNvSpPr txBox="1"/>
          <p:nvPr/>
        </p:nvSpPr>
        <p:spPr>
          <a:xfrm>
            <a:off x="411509" y="4886194"/>
            <a:ext cx="10971838" cy="369332"/>
          </a:xfrm>
          <a:prstGeom prst="rect">
            <a:avLst/>
          </a:prstGeom>
          <a:noFill/>
        </p:spPr>
        <p:txBody>
          <a:bodyPr wrap="square">
            <a:spAutoFit/>
          </a:bodyPr>
          <a:lstStyle/>
          <a:p>
            <a:r>
              <a:rPr lang="en-IN" dirty="0">
                <a:hlinkClick r:id="rId2"/>
              </a:rPr>
              <a:t>https://docs.google.com/spreadsheets/d/1oKKCSHc2ZimkrZXuPVrbbu5mOI_gRijf-YZiJ6TyKNY/edit?usp=sharing</a:t>
            </a:r>
            <a:endParaRPr lang="en-IN" dirty="0"/>
          </a:p>
        </p:txBody>
      </p:sp>
      <p:sp>
        <p:nvSpPr>
          <p:cNvPr id="8" name="TextBox 7">
            <a:extLst>
              <a:ext uri="{FF2B5EF4-FFF2-40B4-BE49-F238E27FC236}">
                <a16:creationId xmlns:a16="http://schemas.microsoft.com/office/drawing/2014/main" id="{61ED5818-3A34-8D8B-BB18-4FD6CDA038C6}"/>
              </a:ext>
            </a:extLst>
          </p:cNvPr>
          <p:cNvSpPr txBox="1"/>
          <p:nvPr/>
        </p:nvSpPr>
        <p:spPr>
          <a:xfrm>
            <a:off x="411509" y="2548542"/>
            <a:ext cx="8489894" cy="369332"/>
          </a:xfrm>
          <a:prstGeom prst="rect">
            <a:avLst/>
          </a:prstGeom>
          <a:noFill/>
        </p:spPr>
        <p:txBody>
          <a:bodyPr wrap="square">
            <a:spAutoFit/>
          </a:bodyPr>
          <a:lstStyle/>
          <a:p>
            <a:r>
              <a:rPr lang="en-US" b="1" u="sng" dirty="0"/>
              <a:t>Analyze the Domain Authority (DA), Spam Score and Monthly Traffic of each website</a:t>
            </a:r>
            <a:endParaRPr lang="en-IN" b="1" u="sng" dirty="0"/>
          </a:p>
        </p:txBody>
      </p:sp>
      <p:sp>
        <p:nvSpPr>
          <p:cNvPr id="9" name="TextBox 8">
            <a:extLst>
              <a:ext uri="{FF2B5EF4-FFF2-40B4-BE49-F238E27FC236}">
                <a16:creationId xmlns:a16="http://schemas.microsoft.com/office/drawing/2014/main" id="{D86CD740-9BE1-C03E-5843-885901F24E4B}"/>
              </a:ext>
            </a:extLst>
          </p:cNvPr>
          <p:cNvSpPr txBox="1"/>
          <p:nvPr/>
        </p:nvSpPr>
        <p:spPr>
          <a:xfrm>
            <a:off x="411509" y="3809701"/>
            <a:ext cx="8368597" cy="369332"/>
          </a:xfrm>
          <a:prstGeom prst="rect">
            <a:avLst/>
          </a:prstGeom>
          <a:noFill/>
        </p:spPr>
        <p:txBody>
          <a:bodyPr wrap="square">
            <a:spAutoFit/>
          </a:bodyPr>
          <a:lstStyle/>
          <a:p>
            <a:r>
              <a:rPr lang="en-US" b="1" dirty="0"/>
              <a:t>Document backlinks in my Google Sheet and provide the link below </a:t>
            </a:r>
            <a:r>
              <a:rPr lang="en-IN" b="1" dirty="0"/>
              <a:t>:- </a:t>
            </a:r>
          </a:p>
        </p:txBody>
      </p:sp>
    </p:spTree>
    <p:extLst>
      <p:ext uri="{BB962C8B-B14F-4D97-AF65-F5344CB8AC3E}">
        <p14:creationId xmlns:p14="http://schemas.microsoft.com/office/powerpoint/2010/main" val="491896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B6524-3074-0B3B-4A26-C4DAABA004F0}"/>
            </a:ext>
          </a:extLst>
        </p:cNvPr>
        <p:cNvGrpSpPr/>
        <p:nvPr/>
      </p:nvGrpSpPr>
      <p:grpSpPr>
        <a:xfrm>
          <a:off x="0" y="0"/>
          <a:ext cx="0" cy="0"/>
          <a:chOff x="0" y="0"/>
          <a:chExt cx="0" cy="0"/>
        </a:xfrm>
      </p:grpSpPr>
      <p:sp>
        <p:nvSpPr>
          <p:cNvPr id="88" name="TextBox 87">
            <a:extLst>
              <a:ext uri="{FF2B5EF4-FFF2-40B4-BE49-F238E27FC236}">
                <a16:creationId xmlns:a16="http://schemas.microsoft.com/office/drawing/2014/main" id="{B81C38CD-F95E-1D32-D8B5-FE3E465E3870}"/>
              </a:ext>
            </a:extLst>
          </p:cNvPr>
          <p:cNvSpPr txBox="1"/>
          <p:nvPr/>
        </p:nvSpPr>
        <p:spPr>
          <a:xfrm>
            <a:off x="206237" y="0"/>
            <a:ext cx="4249881" cy="769441"/>
          </a:xfrm>
          <a:prstGeom prst="rect">
            <a:avLst/>
          </a:prstGeom>
          <a:noFill/>
        </p:spPr>
        <p:txBody>
          <a:bodyPr wrap="none" rtlCol="0">
            <a:spAutoFit/>
          </a:bodyPr>
          <a:lstStyle/>
          <a:p>
            <a:r>
              <a:rPr lang="en-IN" sz="4400" dirty="0">
                <a:latin typeface="Fira Sans Medium" panose="020B0603050000020004" pitchFamily="34" charset="0"/>
              </a:rPr>
              <a:t>Funnel Creation</a:t>
            </a:r>
            <a:endParaRPr lang="en-IN" sz="3600" dirty="0">
              <a:latin typeface="Fira Sans Medium" panose="020B0603050000020004" pitchFamily="34" charset="0"/>
            </a:endParaRPr>
          </a:p>
        </p:txBody>
      </p:sp>
      <p:grpSp>
        <p:nvGrpSpPr>
          <p:cNvPr id="65" name="Group 64">
            <a:extLst>
              <a:ext uri="{FF2B5EF4-FFF2-40B4-BE49-F238E27FC236}">
                <a16:creationId xmlns:a16="http://schemas.microsoft.com/office/drawing/2014/main" id="{56E66834-863B-F933-264C-73EF6AB2E5B9}"/>
              </a:ext>
            </a:extLst>
          </p:cNvPr>
          <p:cNvGrpSpPr/>
          <p:nvPr/>
        </p:nvGrpSpPr>
        <p:grpSpPr>
          <a:xfrm rot="12147091">
            <a:off x="10215311" y="5533587"/>
            <a:ext cx="2210578" cy="2419013"/>
            <a:chOff x="-447720" y="-856723"/>
            <a:chExt cx="2210578" cy="2419013"/>
          </a:xfrm>
        </p:grpSpPr>
        <p:sp>
          <p:nvSpPr>
            <p:cNvPr id="66" name="Graphic 4">
              <a:extLst>
                <a:ext uri="{FF2B5EF4-FFF2-40B4-BE49-F238E27FC236}">
                  <a16:creationId xmlns:a16="http://schemas.microsoft.com/office/drawing/2014/main" id="{36F70101-6698-B3C7-07B6-F070CADCDFD3}"/>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67" name="Graphic 4">
              <a:extLst>
                <a:ext uri="{FF2B5EF4-FFF2-40B4-BE49-F238E27FC236}">
                  <a16:creationId xmlns:a16="http://schemas.microsoft.com/office/drawing/2014/main" id="{30926257-20CC-1091-CC5B-A90A2EAB0673}"/>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68" name="Graphic 11">
            <a:extLst>
              <a:ext uri="{FF2B5EF4-FFF2-40B4-BE49-F238E27FC236}">
                <a16:creationId xmlns:a16="http://schemas.microsoft.com/office/drawing/2014/main" id="{45C123A6-8D1A-0019-FE86-6A921C7B4026}"/>
              </a:ext>
            </a:extLst>
          </p:cNvPr>
          <p:cNvSpPr/>
          <p:nvPr/>
        </p:nvSpPr>
        <p:spPr>
          <a:xfrm rot="7707741">
            <a:off x="11670176" y="571343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5" name="TextBox 4">
            <a:extLst>
              <a:ext uri="{FF2B5EF4-FFF2-40B4-BE49-F238E27FC236}">
                <a16:creationId xmlns:a16="http://schemas.microsoft.com/office/drawing/2014/main" id="{5C576DF7-7EC1-37EC-8DF3-9CA1E91310BB}"/>
              </a:ext>
            </a:extLst>
          </p:cNvPr>
          <p:cNvSpPr txBox="1"/>
          <p:nvPr/>
        </p:nvSpPr>
        <p:spPr>
          <a:xfrm>
            <a:off x="65456" y="1036967"/>
            <a:ext cx="3514907" cy="1200329"/>
          </a:xfrm>
          <a:prstGeom prst="rect">
            <a:avLst/>
          </a:prstGeom>
          <a:noFill/>
        </p:spPr>
        <p:txBody>
          <a:bodyPr wrap="square">
            <a:spAutoFit/>
          </a:bodyPr>
          <a:lstStyle/>
          <a:p>
            <a:r>
              <a:rPr lang="en-US" dirty="0"/>
              <a:t>    Social Media Ads → </a:t>
            </a:r>
          </a:p>
          <a:p>
            <a:r>
              <a:rPr lang="en-US" dirty="0"/>
              <a:t> YouTube / Display Ads → </a:t>
            </a:r>
          </a:p>
          <a:p>
            <a:r>
              <a:rPr lang="en-US" dirty="0"/>
              <a:t>          Brand Introduction → </a:t>
            </a:r>
          </a:p>
          <a:p>
            <a:r>
              <a:rPr lang="en-US" dirty="0"/>
              <a:t>    {Audience: New Users} </a:t>
            </a:r>
            <a:endParaRPr lang="en-IN" dirty="0"/>
          </a:p>
        </p:txBody>
      </p:sp>
      <p:sp>
        <p:nvSpPr>
          <p:cNvPr id="10" name="TextBox 9">
            <a:extLst>
              <a:ext uri="{FF2B5EF4-FFF2-40B4-BE49-F238E27FC236}">
                <a16:creationId xmlns:a16="http://schemas.microsoft.com/office/drawing/2014/main" id="{F7EF064B-6754-121F-EB7F-1A3D6ADF8F75}"/>
              </a:ext>
            </a:extLst>
          </p:cNvPr>
          <p:cNvSpPr txBox="1"/>
          <p:nvPr/>
        </p:nvSpPr>
        <p:spPr>
          <a:xfrm>
            <a:off x="8904909" y="2505670"/>
            <a:ext cx="3287091" cy="1200329"/>
          </a:xfrm>
          <a:prstGeom prst="rect">
            <a:avLst/>
          </a:prstGeom>
          <a:noFill/>
        </p:spPr>
        <p:txBody>
          <a:bodyPr wrap="square">
            <a:spAutoFit/>
          </a:bodyPr>
          <a:lstStyle/>
          <a:p>
            <a:r>
              <a:rPr lang="en-US" dirty="0"/>
              <a:t>        →  Product Posts</a:t>
            </a:r>
          </a:p>
          <a:p>
            <a:r>
              <a:rPr lang="en-US" dirty="0"/>
              <a:t>    →  How-To Videos</a:t>
            </a:r>
          </a:p>
          <a:p>
            <a:r>
              <a:rPr lang="en-US" dirty="0"/>
              <a:t>→  Blog Content</a:t>
            </a:r>
          </a:p>
          <a:p>
            <a:r>
              <a:rPr lang="en-IN" dirty="0"/>
              <a:t>       {Audience: Visitors}</a:t>
            </a:r>
          </a:p>
        </p:txBody>
      </p:sp>
      <p:graphicFrame>
        <p:nvGraphicFramePr>
          <p:cNvPr id="19" name="Diagram 18">
            <a:extLst>
              <a:ext uri="{FF2B5EF4-FFF2-40B4-BE49-F238E27FC236}">
                <a16:creationId xmlns:a16="http://schemas.microsoft.com/office/drawing/2014/main" id="{30288BE9-8D1F-33A7-F91A-817C19BCA494}"/>
              </a:ext>
            </a:extLst>
          </p:cNvPr>
          <p:cNvGraphicFramePr/>
          <p:nvPr>
            <p:extLst>
              <p:ext uri="{D42A27DB-BD31-4B8C-83A1-F6EECF244321}">
                <p14:modId xmlns:p14="http://schemas.microsoft.com/office/powerpoint/2010/main" val="3287942799"/>
              </p:ext>
            </p:extLst>
          </p:nvPr>
        </p:nvGraphicFramePr>
        <p:xfrm>
          <a:off x="2061028" y="832202"/>
          <a:ext cx="8660881" cy="59297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1" name="TextBox 20">
            <a:extLst>
              <a:ext uri="{FF2B5EF4-FFF2-40B4-BE49-F238E27FC236}">
                <a16:creationId xmlns:a16="http://schemas.microsoft.com/office/drawing/2014/main" id="{C1C4450E-3A40-7D67-BF98-94D0FE52CF6C}"/>
              </a:ext>
            </a:extLst>
          </p:cNvPr>
          <p:cNvSpPr txBox="1"/>
          <p:nvPr/>
        </p:nvSpPr>
        <p:spPr>
          <a:xfrm>
            <a:off x="2655156" y="4037957"/>
            <a:ext cx="2792185" cy="1200329"/>
          </a:xfrm>
          <a:prstGeom prst="rect">
            <a:avLst/>
          </a:prstGeom>
          <a:noFill/>
        </p:spPr>
        <p:txBody>
          <a:bodyPr wrap="square">
            <a:spAutoFit/>
          </a:bodyPr>
          <a:lstStyle/>
          <a:p>
            <a:r>
              <a:rPr lang="en-US" dirty="0"/>
              <a:t>              Reviews → </a:t>
            </a:r>
          </a:p>
          <a:p>
            <a:r>
              <a:rPr lang="en-US" dirty="0"/>
              <a:t>         Comparisons → </a:t>
            </a:r>
          </a:p>
          <a:p>
            <a:r>
              <a:rPr lang="en-US" dirty="0"/>
              <a:t>                         Offers →</a:t>
            </a:r>
          </a:p>
          <a:p>
            <a:r>
              <a:rPr lang="en-IN" dirty="0"/>
              <a:t>      {Audience: Leads}</a:t>
            </a:r>
          </a:p>
        </p:txBody>
      </p:sp>
      <p:sp>
        <p:nvSpPr>
          <p:cNvPr id="23" name="TextBox 22">
            <a:extLst>
              <a:ext uri="{FF2B5EF4-FFF2-40B4-BE49-F238E27FC236}">
                <a16:creationId xmlns:a16="http://schemas.microsoft.com/office/drawing/2014/main" id="{1063B446-0ABC-5301-BB3B-D20363EE98E3}"/>
              </a:ext>
            </a:extLst>
          </p:cNvPr>
          <p:cNvSpPr txBox="1"/>
          <p:nvPr/>
        </p:nvSpPr>
        <p:spPr>
          <a:xfrm>
            <a:off x="6809593" y="5415180"/>
            <a:ext cx="3359022" cy="923330"/>
          </a:xfrm>
          <a:prstGeom prst="rect">
            <a:avLst/>
          </a:prstGeom>
          <a:noFill/>
        </p:spPr>
        <p:txBody>
          <a:bodyPr wrap="square">
            <a:spAutoFit/>
          </a:bodyPr>
          <a:lstStyle/>
          <a:p>
            <a:r>
              <a:rPr lang="en-US" dirty="0"/>
              <a:t>        →  Buy Now</a:t>
            </a:r>
          </a:p>
          <a:p>
            <a:r>
              <a:rPr lang="en-US" dirty="0"/>
              <a:t>     →  Retarget</a:t>
            </a:r>
          </a:p>
          <a:p>
            <a:r>
              <a:rPr lang="en-US" dirty="0"/>
              <a:t>    {Audience: Customers}</a:t>
            </a:r>
            <a:endParaRPr lang="en-IN" dirty="0"/>
          </a:p>
        </p:txBody>
      </p:sp>
    </p:spTree>
    <p:extLst>
      <p:ext uri="{BB962C8B-B14F-4D97-AF65-F5344CB8AC3E}">
        <p14:creationId xmlns:p14="http://schemas.microsoft.com/office/powerpoint/2010/main" val="619616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1D768DA-1DA7-4CBE-8E6C-2229D90C9DE0}"/>
              </a:ext>
            </a:extLst>
          </p:cNvPr>
          <p:cNvSpPr/>
          <p:nvPr/>
        </p:nvSpPr>
        <p:spPr>
          <a:xfrm>
            <a:off x="-35222" y="-215348"/>
            <a:ext cx="3070922" cy="7508753"/>
          </a:xfrm>
          <a:custGeom>
            <a:avLst/>
            <a:gdLst>
              <a:gd name="connsiteX0" fmla="*/ 2661351 w 4372860"/>
              <a:gd name="connsiteY0" fmla="*/ 1435 h 7508753"/>
              <a:gd name="connsiteX1" fmla="*/ 4282136 w 4372860"/>
              <a:gd name="connsiteY1" fmla="*/ 739952 h 7508753"/>
              <a:gd name="connsiteX2" fmla="*/ 4175271 w 4372860"/>
              <a:gd name="connsiteY2" fmla="*/ 3127041 h 7508753"/>
              <a:gd name="connsiteX3" fmla="*/ 4164583 w 4372860"/>
              <a:gd name="connsiteY3" fmla="*/ 5152012 h 7508753"/>
              <a:gd name="connsiteX4" fmla="*/ 3477088 w 4372860"/>
              <a:gd name="connsiteY4" fmla="*/ 7200814 h 7508753"/>
              <a:gd name="connsiteX5" fmla="*/ 1951028 w 4372860"/>
              <a:gd name="connsiteY5" fmla="*/ 7350182 h 7508753"/>
              <a:gd name="connsiteX6" fmla="*/ 1790700 w 4372860"/>
              <a:gd name="connsiteY6" fmla="*/ 7268067 h 7508753"/>
              <a:gd name="connsiteX7" fmla="*/ 1790700 w 4372860"/>
              <a:gd name="connsiteY7" fmla="*/ 7360673 h 7508753"/>
              <a:gd name="connsiteX8" fmla="*/ 0 w 4372860"/>
              <a:gd name="connsiteY8" fmla="*/ 7360673 h 7508753"/>
              <a:gd name="connsiteX9" fmla="*/ 0 w 4372860"/>
              <a:gd name="connsiteY9" fmla="*/ 185173 h 7508753"/>
              <a:gd name="connsiteX10" fmla="*/ 1659303 w 4372860"/>
              <a:gd name="connsiteY10" fmla="*/ 185173 h 7508753"/>
              <a:gd name="connsiteX11" fmla="*/ 1661275 w 4372860"/>
              <a:gd name="connsiteY11" fmla="*/ 184277 h 7508753"/>
              <a:gd name="connsiteX12" fmla="*/ 2661351 w 4372860"/>
              <a:gd name="connsiteY12" fmla="*/ 1435 h 7508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2860" h="7508753">
                <a:moveTo>
                  <a:pt x="2661351" y="1435"/>
                </a:moveTo>
                <a:cubicBezTo>
                  <a:pt x="3355974" y="-17624"/>
                  <a:pt x="4057718" y="149141"/>
                  <a:pt x="4282136" y="739952"/>
                </a:cubicBezTo>
                <a:cubicBezTo>
                  <a:pt x="4506550" y="1335535"/>
                  <a:pt x="4253639" y="2350402"/>
                  <a:pt x="4175271" y="3127041"/>
                </a:cubicBezTo>
                <a:cubicBezTo>
                  <a:pt x="4100464" y="3898913"/>
                  <a:pt x="4207329" y="4432554"/>
                  <a:pt x="4164583" y="5152012"/>
                </a:cubicBezTo>
                <a:cubicBezTo>
                  <a:pt x="4118277" y="5871476"/>
                  <a:pt x="3929480" y="6771996"/>
                  <a:pt x="3477088" y="7200814"/>
                </a:cubicBezTo>
                <a:cubicBezTo>
                  <a:pt x="3081241" y="7576030"/>
                  <a:pt x="2489032" y="7586452"/>
                  <a:pt x="1951028" y="7350182"/>
                </a:cubicBezTo>
                <a:lnTo>
                  <a:pt x="1790700" y="7268067"/>
                </a:lnTo>
                <a:lnTo>
                  <a:pt x="1790700" y="7360673"/>
                </a:lnTo>
                <a:lnTo>
                  <a:pt x="0" y="7360673"/>
                </a:lnTo>
                <a:lnTo>
                  <a:pt x="0" y="185173"/>
                </a:lnTo>
                <a:lnTo>
                  <a:pt x="1659303" y="185173"/>
                </a:lnTo>
                <a:lnTo>
                  <a:pt x="1661275" y="184277"/>
                </a:lnTo>
                <a:cubicBezTo>
                  <a:pt x="1972964" y="63374"/>
                  <a:pt x="2315821" y="8581"/>
                  <a:pt x="2661351" y="1435"/>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0" name="TextBox 29">
            <a:extLst>
              <a:ext uri="{FF2B5EF4-FFF2-40B4-BE49-F238E27FC236}">
                <a16:creationId xmlns:a16="http://schemas.microsoft.com/office/drawing/2014/main" id="{8BDC5375-5814-427B-930D-D88EDD79BF3F}"/>
              </a:ext>
            </a:extLst>
          </p:cNvPr>
          <p:cNvSpPr txBox="1"/>
          <p:nvPr/>
        </p:nvSpPr>
        <p:spPr>
          <a:xfrm>
            <a:off x="103057" y="2941542"/>
            <a:ext cx="2701381" cy="830997"/>
          </a:xfrm>
          <a:prstGeom prst="rect">
            <a:avLst/>
          </a:prstGeom>
          <a:noFill/>
        </p:spPr>
        <p:txBody>
          <a:bodyPr wrap="none" rtlCol="0">
            <a:spAutoFit/>
          </a:bodyPr>
          <a:lstStyle/>
          <a:p>
            <a:r>
              <a:rPr lang="en-IN" sz="4800" dirty="0">
                <a:solidFill>
                  <a:schemeClr val="bg1"/>
                </a:solidFill>
                <a:latin typeface="Fira Sans Medium" panose="020B0603050000020004" pitchFamily="34" charset="0"/>
              </a:rPr>
              <a:t>Contents</a:t>
            </a:r>
            <a:endParaRPr lang="en-IN" sz="4000" dirty="0">
              <a:solidFill>
                <a:schemeClr val="bg1"/>
              </a:solidFill>
              <a:latin typeface="Fira Sans Medium" panose="020B0603050000020004" pitchFamily="34" charset="0"/>
            </a:endParaRPr>
          </a:p>
        </p:txBody>
      </p:sp>
      <p:sp>
        <p:nvSpPr>
          <p:cNvPr id="31" name="TextBox 30">
            <a:extLst>
              <a:ext uri="{FF2B5EF4-FFF2-40B4-BE49-F238E27FC236}">
                <a16:creationId xmlns:a16="http://schemas.microsoft.com/office/drawing/2014/main" id="{26C68557-04C1-488C-9420-F0487C59CFAE}"/>
              </a:ext>
            </a:extLst>
          </p:cNvPr>
          <p:cNvSpPr txBox="1"/>
          <p:nvPr/>
        </p:nvSpPr>
        <p:spPr>
          <a:xfrm>
            <a:off x="5063275" y="212007"/>
            <a:ext cx="2348787"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Brand Introduction</a:t>
            </a:r>
            <a:endParaRPr lang="en-IN" dirty="0">
              <a:latin typeface="Fira Sans Medium" panose="020B0603050000020004" pitchFamily="34" charset="0"/>
            </a:endParaRPr>
          </a:p>
        </p:txBody>
      </p:sp>
      <p:sp>
        <p:nvSpPr>
          <p:cNvPr id="32" name="TextBox 31">
            <a:extLst>
              <a:ext uri="{FF2B5EF4-FFF2-40B4-BE49-F238E27FC236}">
                <a16:creationId xmlns:a16="http://schemas.microsoft.com/office/drawing/2014/main" id="{189F3F56-1988-439E-BA2E-26475C3AB60B}"/>
              </a:ext>
            </a:extLst>
          </p:cNvPr>
          <p:cNvSpPr txBox="1"/>
          <p:nvPr/>
        </p:nvSpPr>
        <p:spPr>
          <a:xfrm>
            <a:off x="5063275" y="836845"/>
            <a:ext cx="2348787"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Competitor Research</a:t>
            </a:r>
            <a:endParaRPr lang="en-IN" dirty="0">
              <a:latin typeface="Fira Sans Medium" panose="020B0603050000020004" pitchFamily="34" charset="0"/>
            </a:endParaRPr>
          </a:p>
        </p:txBody>
      </p:sp>
      <p:sp>
        <p:nvSpPr>
          <p:cNvPr id="33" name="TextBox 32">
            <a:extLst>
              <a:ext uri="{FF2B5EF4-FFF2-40B4-BE49-F238E27FC236}">
                <a16:creationId xmlns:a16="http://schemas.microsoft.com/office/drawing/2014/main" id="{5C9B9B7F-18A8-4C58-AAF2-3FB3E1D83597}"/>
              </a:ext>
            </a:extLst>
          </p:cNvPr>
          <p:cNvSpPr txBox="1"/>
          <p:nvPr/>
        </p:nvSpPr>
        <p:spPr>
          <a:xfrm>
            <a:off x="5063275" y="1460064"/>
            <a:ext cx="2348787"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SWOT Analysis</a:t>
            </a:r>
            <a:endParaRPr lang="en-IN" dirty="0">
              <a:latin typeface="Fira Sans Medium" panose="020B0603050000020004" pitchFamily="34" charset="0"/>
            </a:endParaRPr>
          </a:p>
        </p:txBody>
      </p:sp>
      <p:sp>
        <p:nvSpPr>
          <p:cNvPr id="34" name="TextBox 33">
            <a:extLst>
              <a:ext uri="{FF2B5EF4-FFF2-40B4-BE49-F238E27FC236}">
                <a16:creationId xmlns:a16="http://schemas.microsoft.com/office/drawing/2014/main" id="{C382D672-5F99-41CB-9E9E-873E1E7D3065}"/>
              </a:ext>
            </a:extLst>
          </p:cNvPr>
          <p:cNvSpPr txBox="1"/>
          <p:nvPr/>
        </p:nvSpPr>
        <p:spPr>
          <a:xfrm>
            <a:off x="5063275" y="2113467"/>
            <a:ext cx="2348787"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Brand Identity</a:t>
            </a:r>
            <a:endParaRPr lang="en-IN" dirty="0">
              <a:latin typeface="Fira Sans Medium" panose="020B0603050000020004" pitchFamily="34" charset="0"/>
            </a:endParaRPr>
          </a:p>
        </p:txBody>
      </p:sp>
      <p:sp>
        <p:nvSpPr>
          <p:cNvPr id="35" name="TextBox 34">
            <a:extLst>
              <a:ext uri="{FF2B5EF4-FFF2-40B4-BE49-F238E27FC236}">
                <a16:creationId xmlns:a16="http://schemas.microsoft.com/office/drawing/2014/main" id="{9463D3C9-2C80-4CBA-9EB0-56C1A4688153}"/>
              </a:ext>
            </a:extLst>
          </p:cNvPr>
          <p:cNvSpPr txBox="1"/>
          <p:nvPr/>
        </p:nvSpPr>
        <p:spPr>
          <a:xfrm>
            <a:off x="5063275" y="2755785"/>
            <a:ext cx="2348787"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Social Media Setup</a:t>
            </a:r>
            <a:endParaRPr lang="en-IN" dirty="0">
              <a:latin typeface="Fira Sans Medium" panose="020B0603050000020004" pitchFamily="34" charset="0"/>
            </a:endParaRPr>
          </a:p>
        </p:txBody>
      </p:sp>
      <p:sp>
        <p:nvSpPr>
          <p:cNvPr id="36" name="TextBox 35">
            <a:extLst>
              <a:ext uri="{FF2B5EF4-FFF2-40B4-BE49-F238E27FC236}">
                <a16:creationId xmlns:a16="http://schemas.microsoft.com/office/drawing/2014/main" id="{88966208-5B6C-48D9-B93A-D29B368A5542}"/>
              </a:ext>
            </a:extLst>
          </p:cNvPr>
          <p:cNvSpPr txBox="1"/>
          <p:nvPr/>
        </p:nvSpPr>
        <p:spPr>
          <a:xfrm>
            <a:off x="5063275" y="3386464"/>
            <a:ext cx="2348787"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Website Development</a:t>
            </a:r>
            <a:endParaRPr lang="en-IN" dirty="0">
              <a:latin typeface="Fira Sans Medium" panose="020B0603050000020004" pitchFamily="34" charset="0"/>
            </a:endParaRPr>
          </a:p>
        </p:txBody>
      </p:sp>
      <p:grpSp>
        <p:nvGrpSpPr>
          <p:cNvPr id="44" name="Group 43">
            <a:extLst>
              <a:ext uri="{FF2B5EF4-FFF2-40B4-BE49-F238E27FC236}">
                <a16:creationId xmlns:a16="http://schemas.microsoft.com/office/drawing/2014/main" id="{7C1C0611-29CB-4817-A0BC-F7BF53A734A8}"/>
              </a:ext>
            </a:extLst>
          </p:cNvPr>
          <p:cNvGrpSpPr/>
          <p:nvPr/>
        </p:nvGrpSpPr>
        <p:grpSpPr>
          <a:xfrm>
            <a:off x="4376836" y="348525"/>
            <a:ext cx="158344" cy="5868889"/>
            <a:chOff x="5198868" y="938018"/>
            <a:chExt cx="158344" cy="5868889"/>
          </a:xfrm>
        </p:grpSpPr>
        <p:cxnSp>
          <p:nvCxnSpPr>
            <p:cNvPr id="12" name="Straight Connector 11">
              <a:extLst>
                <a:ext uri="{FF2B5EF4-FFF2-40B4-BE49-F238E27FC236}">
                  <a16:creationId xmlns:a16="http://schemas.microsoft.com/office/drawing/2014/main" id="{9A4C75BB-2684-4FC5-8A3B-909FB4A17999}"/>
                </a:ext>
              </a:extLst>
            </p:cNvPr>
            <p:cNvCxnSpPr>
              <a:cxnSpLocks/>
              <a:stCxn id="13" idx="4"/>
              <a:endCxn id="7" idx="4"/>
            </p:cNvCxnSpPr>
            <p:nvPr/>
          </p:nvCxnSpPr>
          <p:spPr>
            <a:xfrm flipH="1">
              <a:off x="5276431" y="1093981"/>
              <a:ext cx="419" cy="5712926"/>
            </a:xfrm>
            <a:prstGeom prst="line">
              <a:avLst/>
            </a:prstGeom>
            <a:ln w="38100" cap="rnd">
              <a:solidFill>
                <a:schemeClr val="tx1">
                  <a:lumMod val="65000"/>
                  <a:lumOff val="35000"/>
                  <a:alpha val="8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1C28BED4-C907-42EB-BA8D-D0AB5A841AF8}"/>
                </a:ext>
              </a:extLst>
            </p:cNvPr>
            <p:cNvSpPr/>
            <p:nvPr/>
          </p:nvSpPr>
          <p:spPr>
            <a:xfrm>
              <a:off x="5198868" y="938018"/>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20E494FF-2B0F-4AF2-BB3F-F356831C2AA7}"/>
                </a:ext>
              </a:extLst>
            </p:cNvPr>
            <p:cNvSpPr/>
            <p:nvPr/>
          </p:nvSpPr>
          <p:spPr>
            <a:xfrm>
              <a:off x="5198868" y="1564585"/>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1FB5A5CD-C6FE-4A85-B64D-9A297D73FA9C}"/>
                </a:ext>
              </a:extLst>
            </p:cNvPr>
            <p:cNvSpPr/>
            <p:nvPr/>
          </p:nvSpPr>
          <p:spPr>
            <a:xfrm>
              <a:off x="5198868" y="2191152"/>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E0ED9E14-D1D3-47D6-84CE-60ACBFCA09C9}"/>
                </a:ext>
              </a:extLst>
            </p:cNvPr>
            <p:cNvSpPr/>
            <p:nvPr/>
          </p:nvSpPr>
          <p:spPr>
            <a:xfrm>
              <a:off x="5198868" y="2846291"/>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0C54AD29-E340-4100-AEAF-2BFD671E827F}"/>
                </a:ext>
              </a:extLst>
            </p:cNvPr>
            <p:cNvSpPr/>
            <p:nvPr/>
          </p:nvSpPr>
          <p:spPr>
            <a:xfrm>
              <a:off x="5198868" y="3480003"/>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965F061A-4290-44CA-A3DC-9E69882AF9E9}"/>
                </a:ext>
              </a:extLst>
            </p:cNvPr>
            <p:cNvSpPr/>
            <p:nvPr/>
          </p:nvSpPr>
          <p:spPr>
            <a:xfrm>
              <a:off x="5198868" y="4113718"/>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6F45837C-36A9-453E-9797-13E5AD22484F}"/>
                </a:ext>
              </a:extLst>
            </p:cNvPr>
            <p:cNvSpPr/>
            <p:nvPr/>
          </p:nvSpPr>
          <p:spPr>
            <a:xfrm>
              <a:off x="5198868" y="4749810"/>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a:extLst>
                <a:ext uri="{FF2B5EF4-FFF2-40B4-BE49-F238E27FC236}">
                  <a16:creationId xmlns:a16="http://schemas.microsoft.com/office/drawing/2014/main" id="{C81E11A5-98F7-4B68-B35F-8D355C18A68B}"/>
                </a:ext>
              </a:extLst>
            </p:cNvPr>
            <p:cNvSpPr/>
            <p:nvPr/>
          </p:nvSpPr>
          <p:spPr>
            <a:xfrm>
              <a:off x="5198868" y="5385903"/>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7CC8808A-2315-46CD-B29E-68A20FEF1FBF}"/>
                </a:ext>
              </a:extLst>
            </p:cNvPr>
            <p:cNvSpPr/>
            <p:nvPr/>
          </p:nvSpPr>
          <p:spPr>
            <a:xfrm>
              <a:off x="5201249" y="6024377"/>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0" name="TextBox 39">
            <a:extLst>
              <a:ext uri="{FF2B5EF4-FFF2-40B4-BE49-F238E27FC236}">
                <a16:creationId xmlns:a16="http://schemas.microsoft.com/office/drawing/2014/main" id="{6381D9B4-93B7-42F2-8D32-8ED071BC3419}"/>
              </a:ext>
            </a:extLst>
          </p:cNvPr>
          <p:cNvSpPr txBox="1"/>
          <p:nvPr/>
        </p:nvSpPr>
        <p:spPr>
          <a:xfrm>
            <a:off x="5063275" y="4021730"/>
            <a:ext cx="2348787"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Organic Marketing</a:t>
            </a:r>
            <a:endParaRPr lang="en-IN" dirty="0">
              <a:latin typeface="Fira Sans Medium" panose="020B0603050000020004" pitchFamily="34" charset="0"/>
            </a:endParaRPr>
          </a:p>
        </p:txBody>
      </p:sp>
      <p:sp>
        <p:nvSpPr>
          <p:cNvPr id="41" name="TextBox 40">
            <a:extLst>
              <a:ext uri="{FF2B5EF4-FFF2-40B4-BE49-F238E27FC236}">
                <a16:creationId xmlns:a16="http://schemas.microsoft.com/office/drawing/2014/main" id="{CC1D7BD8-8896-4972-BF10-159C0BF911D8}"/>
              </a:ext>
            </a:extLst>
          </p:cNvPr>
          <p:cNvSpPr txBox="1"/>
          <p:nvPr/>
        </p:nvSpPr>
        <p:spPr>
          <a:xfrm>
            <a:off x="5063275" y="4656996"/>
            <a:ext cx="2348787"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Content Optimization</a:t>
            </a:r>
            <a:endParaRPr lang="en-IN" dirty="0">
              <a:latin typeface="Fira Sans Medium" panose="020B0603050000020004" pitchFamily="34" charset="0"/>
            </a:endParaRPr>
          </a:p>
        </p:txBody>
      </p:sp>
      <p:sp>
        <p:nvSpPr>
          <p:cNvPr id="42" name="TextBox 41">
            <a:extLst>
              <a:ext uri="{FF2B5EF4-FFF2-40B4-BE49-F238E27FC236}">
                <a16:creationId xmlns:a16="http://schemas.microsoft.com/office/drawing/2014/main" id="{9FAF568A-D958-457A-8DE2-4F190BE2D93B}"/>
              </a:ext>
            </a:extLst>
          </p:cNvPr>
          <p:cNvSpPr txBox="1"/>
          <p:nvPr/>
        </p:nvSpPr>
        <p:spPr>
          <a:xfrm>
            <a:off x="5063275" y="5297077"/>
            <a:ext cx="2348787"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On-Page SEO</a:t>
            </a:r>
            <a:endParaRPr lang="en-IN" dirty="0">
              <a:latin typeface="Fira Sans Medium" panose="020B0603050000020004" pitchFamily="34" charset="0"/>
            </a:endParaRPr>
          </a:p>
        </p:txBody>
      </p:sp>
      <p:sp>
        <p:nvSpPr>
          <p:cNvPr id="47" name="Graphic 4">
            <a:extLst>
              <a:ext uri="{FF2B5EF4-FFF2-40B4-BE49-F238E27FC236}">
                <a16:creationId xmlns:a16="http://schemas.microsoft.com/office/drawing/2014/main" id="{FDE3956F-D0F9-4520-9EDA-791F817D6CBB}"/>
              </a:ext>
            </a:extLst>
          </p:cNvPr>
          <p:cNvSpPr/>
          <p:nvPr/>
        </p:nvSpPr>
        <p:spPr>
          <a:xfrm rot="12382247">
            <a:off x="11217169" y="4896190"/>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48" name="Graphic 4">
            <a:extLst>
              <a:ext uri="{FF2B5EF4-FFF2-40B4-BE49-F238E27FC236}">
                <a16:creationId xmlns:a16="http://schemas.microsoft.com/office/drawing/2014/main" id="{145D7E10-549D-49F4-A303-0DA5C5A7C5DD}"/>
              </a:ext>
            </a:extLst>
          </p:cNvPr>
          <p:cNvSpPr/>
          <p:nvPr/>
        </p:nvSpPr>
        <p:spPr>
          <a:xfrm rot="3308474" flipH="1">
            <a:off x="11102532" y="5638359"/>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a:p>
        </p:txBody>
      </p:sp>
      <p:sp>
        <p:nvSpPr>
          <p:cNvPr id="27" name="TextBox 26">
            <a:extLst>
              <a:ext uri="{FF2B5EF4-FFF2-40B4-BE49-F238E27FC236}">
                <a16:creationId xmlns:a16="http://schemas.microsoft.com/office/drawing/2014/main" id="{560A116B-CEAA-4F52-BBCF-7ACCB506DD15}"/>
              </a:ext>
            </a:extLst>
          </p:cNvPr>
          <p:cNvSpPr txBox="1"/>
          <p:nvPr/>
        </p:nvSpPr>
        <p:spPr>
          <a:xfrm>
            <a:off x="3309886" y="212007"/>
            <a:ext cx="739352"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01</a:t>
            </a:r>
            <a:endParaRPr lang="en-IN" dirty="0">
              <a:latin typeface="Fira Sans Medium" panose="020B0603050000020004" pitchFamily="34" charset="0"/>
            </a:endParaRPr>
          </a:p>
        </p:txBody>
      </p:sp>
      <p:sp>
        <p:nvSpPr>
          <p:cNvPr id="28" name="TextBox 27">
            <a:extLst>
              <a:ext uri="{FF2B5EF4-FFF2-40B4-BE49-F238E27FC236}">
                <a16:creationId xmlns:a16="http://schemas.microsoft.com/office/drawing/2014/main" id="{357E1C47-5F9B-4DEC-AB74-280817249E80}"/>
              </a:ext>
            </a:extLst>
          </p:cNvPr>
          <p:cNvSpPr txBox="1"/>
          <p:nvPr/>
        </p:nvSpPr>
        <p:spPr>
          <a:xfrm>
            <a:off x="3309886" y="836845"/>
            <a:ext cx="739352"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02</a:t>
            </a:r>
            <a:endParaRPr lang="en-IN" dirty="0">
              <a:latin typeface="Fira Sans Medium" panose="020B0603050000020004" pitchFamily="34" charset="0"/>
            </a:endParaRPr>
          </a:p>
        </p:txBody>
      </p:sp>
      <p:sp>
        <p:nvSpPr>
          <p:cNvPr id="29" name="TextBox 28">
            <a:extLst>
              <a:ext uri="{FF2B5EF4-FFF2-40B4-BE49-F238E27FC236}">
                <a16:creationId xmlns:a16="http://schemas.microsoft.com/office/drawing/2014/main" id="{C69CE701-A04C-4B00-A98E-45155D83FCD6}"/>
              </a:ext>
            </a:extLst>
          </p:cNvPr>
          <p:cNvSpPr txBox="1"/>
          <p:nvPr/>
        </p:nvSpPr>
        <p:spPr>
          <a:xfrm>
            <a:off x="3309886" y="1460064"/>
            <a:ext cx="739352"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03</a:t>
            </a:r>
            <a:endParaRPr lang="en-IN" dirty="0">
              <a:latin typeface="Fira Sans Medium" panose="020B0603050000020004" pitchFamily="34" charset="0"/>
            </a:endParaRPr>
          </a:p>
        </p:txBody>
      </p:sp>
      <p:sp>
        <p:nvSpPr>
          <p:cNvPr id="39" name="TextBox 38">
            <a:extLst>
              <a:ext uri="{FF2B5EF4-FFF2-40B4-BE49-F238E27FC236}">
                <a16:creationId xmlns:a16="http://schemas.microsoft.com/office/drawing/2014/main" id="{83DF6690-26EA-40D7-A858-D4888A649056}"/>
              </a:ext>
            </a:extLst>
          </p:cNvPr>
          <p:cNvSpPr txBox="1"/>
          <p:nvPr/>
        </p:nvSpPr>
        <p:spPr>
          <a:xfrm>
            <a:off x="3309886" y="2113467"/>
            <a:ext cx="739352"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04</a:t>
            </a:r>
            <a:endParaRPr lang="en-IN" dirty="0">
              <a:latin typeface="Fira Sans Medium" panose="020B0603050000020004" pitchFamily="34" charset="0"/>
            </a:endParaRPr>
          </a:p>
        </p:txBody>
      </p:sp>
      <p:sp>
        <p:nvSpPr>
          <p:cNvPr id="43" name="TextBox 42">
            <a:extLst>
              <a:ext uri="{FF2B5EF4-FFF2-40B4-BE49-F238E27FC236}">
                <a16:creationId xmlns:a16="http://schemas.microsoft.com/office/drawing/2014/main" id="{C7991D8B-9248-4507-96C8-9632F6372F65}"/>
              </a:ext>
            </a:extLst>
          </p:cNvPr>
          <p:cNvSpPr txBox="1"/>
          <p:nvPr/>
        </p:nvSpPr>
        <p:spPr>
          <a:xfrm>
            <a:off x="3309886" y="2755785"/>
            <a:ext cx="739352"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05</a:t>
            </a:r>
            <a:endParaRPr lang="en-IN" dirty="0">
              <a:latin typeface="Fira Sans Medium" panose="020B0603050000020004" pitchFamily="34" charset="0"/>
            </a:endParaRPr>
          </a:p>
        </p:txBody>
      </p:sp>
      <p:sp>
        <p:nvSpPr>
          <p:cNvPr id="45" name="TextBox 44">
            <a:extLst>
              <a:ext uri="{FF2B5EF4-FFF2-40B4-BE49-F238E27FC236}">
                <a16:creationId xmlns:a16="http://schemas.microsoft.com/office/drawing/2014/main" id="{5FB414D4-51D6-47FB-B7F0-69A452F41C2C}"/>
              </a:ext>
            </a:extLst>
          </p:cNvPr>
          <p:cNvSpPr txBox="1"/>
          <p:nvPr/>
        </p:nvSpPr>
        <p:spPr>
          <a:xfrm>
            <a:off x="3309886" y="3386464"/>
            <a:ext cx="739352"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06</a:t>
            </a:r>
            <a:endParaRPr lang="en-IN" dirty="0">
              <a:latin typeface="Fira Sans Medium" panose="020B0603050000020004" pitchFamily="34" charset="0"/>
            </a:endParaRPr>
          </a:p>
        </p:txBody>
      </p:sp>
      <p:sp>
        <p:nvSpPr>
          <p:cNvPr id="46" name="TextBox 45">
            <a:extLst>
              <a:ext uri="{FF2B5EF4-FFF2-40B4-BE49-F238E27FC236}">
                <a16:creationId xmlns:a16="http://schemas.microsoft.com/office/drawing/2014/main" id="{79A6B042-B334-4F4D-9C90-18B8C401E2FF}"/>
              </a:ext>
            </a:extLst>
          </p:cNvPr>
          <p:cNvSpPr txBox="1"/>
          <p:nvPr/>
        </p:nvSpPr>
        <p:spPr>
          <a:xfrm>
            <a:off x="3309886" y="4021730"/>
            <a:ext cx="739352"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07</a:t>
            </a:r>
            <a:endParaRPr lang="en-IN" dirty="0">
              <a:latin typeface="Fira Sans Medium" panose="020B0603050000020004" pitchFamily="34" charset="0"/>
            </a:endParaRPr>
          </a:p>
        </p:txBody>
      </p:sp>
      <p:sp>
        <p:nvSpPr>
          <p:cNvPr id="50" name="TextBox 49">
            <a:extLst>
              <a:ext uri="{FF2B5EF4-FFF2-40B4-BE49-F238E27FC236}">
                <a16:creationId xmlns:a16="http://schemas.microsoft.com/office/drawing/2014/main" id="{343C3476-6A5D-481C-970C-E198648BD50A}"/>
              </a:ext>
            </a:extLst>
          </p:cNvPr>
          <p:cNvSpPr txBox="1"/>
          <p:nvPr/>
        </p:nvSpPr>
        <p:spPr>
          <a:xfrm>
            <a:off x="3309886" y="4656996"/>
            <a:ext cx="739352"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08</a:t>
            </a:r>
            <a:endParaRPr lang="en-IN" dirty="0">
              <a:latin typeface="Fira Sans Medium" panose="020B0603050000020004" pitchFamily="34" charset="0"/>
            </a:endParaRPr>
          </a:p>
        </p:txBody>
      </p:sp>
      <p:sp>
        <p:nvSpPr>
          <p:cNvPr id="51" name="TextBox 50">
            <a:extLst>
              <a:ext uri="{FF2B5EF4-FFF2-40B4-BE49-F238E27FC236}">
                <a16:creationId xmlns:a16="http://schemas.microsoft.com/office/drawing/2014/main" id="{1F241C2B-092E-4EFF-9D90-C8A236300C34}"/>
              </a:ext>
            </a:extLst>
          </p:cNvPr>
          <p:cNvSpPr txBox="1"/>
          <p:nvPr/>
        </p:nvSpPr>
        <p:spPr>
          <a:xfrm>
            <a:off x="3309886" y="5297077"/>
            <a:ext cx="739352"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09</a:t>
            </a:r>
            <a:endParaRPr lang="en-IN" dirty="0">
              <a:latin typeface="Fira Sans Medium" panose="020B0603050000020004" pitchFamily="34" charset="0"/>
            </a:endParaRPr>
          </a:p>
        </p:txBody>
      </p:sp>
      <p:sp>
        <p:nvSpPr>
          <p:cNvPr id="4" name="TextBox 3">
            <a:extLst>
              <a:ext uri="{FF2B5EF4-FFF2-40B4-BE49-F238E27FC236}">
                <a16:creationId xmlns:a16="http://schemas.microsoft.com/office/drawing/2014/main" id="{8537B7A6-28C4-2178-A409-C1DB6C130B2F}"/>
              </a:ext>
            </a:extLst>
          </p:cNvPr>
          <p:cNvSpPr txBox="1"/>
          <p:nvPr/>
        </p:nvSpPr>
        <p:spPr>
          <a:xfrm>
            <a:off x="3309886" y="5912500"/>
            <a:ext cx="739352" cy="386773"/>
          </a:xfrm>
          <a:prstGeom prst="rect">
            <a:avLst/>
          </a:prstGeom>
          <a:noFill/>
        </p:spPr>
        <p:txBody>
          <a:bodyPr wrap="square" rtlCol="0">
            <a:spAutoFit/>
          </a:bodyPr>
          <a:lstStyle/>
          <a:p>
            <a:pPr>
              <a:lnSpc>
                <a:spcPct val="130000"/>
              </a:lnSpc>
            </a:pPr>
            <a:r>
              <a:rPr lang="en-US" sz="1600" dirty="0">
                <a:latin typeface="Fira Sans Medium" panose="020B0603050000020004" pitchFamily="34" charset="0"/>
              </a:rPr>
              <a:t>1</a:t>
            </a:r>
            <a:r>
              <a:rPr lang="en-IN" sz="1600" dirty="0">
                <a:latin typeface="Fira Sans Medium" panose="020B0603050000020004" pitchFamily="34" charset="0"/>
              </a:rPr>
              <a:t>0</a:t>
            </a:r>
            <a:endParaRPr lang="en-IN" dirty="0">
              <a:latin typeface="Fira Sans Medium" panose="020B0603050000020004" pitchFamily="34" charset="0"/>
            </a:endParaRPr>
          </a:p>
        </p:txBody>
      </p:sp>
      <p:sp>
        <p:nvSpPr>
          <p:cNvPr id="7" name="Oval 6">
            <a:extLst>
              <a:ext uri="{FF2B5EF4-FFF2-40B4-BE49-F238E27FC236}">
                <a16:creationId xmlns:a16="http://schemas.microsoft.com/office/drawing/2014/main" id="{568300A9-95DE-5B1F-A75B-A48062A7122A}"/>
              </a:ext>
            </a:extLst>
          </p:cNvPr>
          <p:cNvSpPr/>
          <p:nvPr/>
        </p:nvSpPr>
        <p:spPr>
          <a:xfrm>
            <a:off x="4376417" y="6061451"/>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TextBox 9">
            <a:extLst>
              <a:ext uri="{FF2B5EF4-FFF2-40B4-BE49-F238E27FC236}">
                <a16:creationId xmlns:a16="http://schemas.microsoft.com/office/drawing/2014/main" id="{343D75C4-E15D-2D18-E9A1-2221BB1A0600}"/>
              </a:ext>
            </a:extLst>
          </p:cNvPr>
          <p:cNvSpPr txBox="1"/>
          <p:nvPr/>
        </p:nvSpPr>
        <p:spPr>
          <a:xfrm>
            <a:off x="5063275" y="5912499"/>
            <a:ext cx="2348787" cy="386773"/>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Off-Page SEO</a:t>
            </a:r>
          </a:p>
        </p:txBody>
      </p:sp>
      <p:sp>
        <p:nvSpPr>
          <p:cNvPr id="17" name="TextBox 16">
            <a:extLst>
              <a:ext uri="{FF2B5EF4-FFF2-40B4-BE49-F238E27FC236}">
                <a16:creationId xmlns:a16="http://schemas.microsoft.com/office/drawing/2014/main" id="{08757B3A-B291-2C2D-9CC8-754777F60546}"/>
              </a:ext>
            </a:extLst>
          </p:cNvPr>
          <p:cNvSpPr txBox="1"/>
          <p:nvPr/>
        </p:nvSpPr>
        <p:spPr>
          <a:xfrm>
            <a:off x="9868987" y="164775"/>
            <a:ext cx="2348787"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Funnel Creation</a:t>
            </a:r>
            <a:endParaRPr lang="en-IN" dirty="0">
              <a:latin typeface="Fira Sans Medium" panose="020B0603050000020004" pitchFamily="34" charset="0"/>
            </a:endParaRPr>
          </a:p>
        </p:txBody>
      </p:sp>
      <p:sp>
        <p:nvSpPr>
          <p:cNvPr id="18" name="TextBox 17">
            <a:extLst>
              <a:ext uri="{FF2B5EF4-FFF2-40B4-BE49-F238E27FC236}">
                <a16:creationId xmlns:a16="http://schemas.microsoft.com/office/drawing/2014/main" id="{69A91321-2DFE-18BE-871F-B176B7271326}"/>
              </a:ext>
            </a:extLst>
          </p:cNvPr>
          <p:cNvSpPr txBox="1"/>
          <p:nvPr/>
        </p:nvSpPr>
        <p:spPr>
          <a:xfrm>
            <a:off x="9868988" y="779976"/>
            <a:ext cx="2416764" cy="386773"/>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Paid Marketing Strategy</a:t>
            </a:r>
            <a:endParaRPr lang="en-IN" dirty="0">
              <a:latin typeface="Fira Sans Medium" panose="020B0603050000020004" pitchFamily="34" charset="0"/>
            </a:endParaRPr>
          </a:p>
        </p:txBody>
      </p:sp>
      <p:sp>
        <p:nvSpPr>
          <p:cNvPr id="19" name="TextBox 18">
            <a:extLst>
              <a:ext uri="{FF2B5EF4-FFF2-40B4-BE49-F238E27FC236}">
                <a16:creationId xmlns:a16="http://schemas.microsoft.com/office/drawing/2014/main" id="{16808508-33DA-2FE2-EBB7-F1AD673F958D}"/>
              </a:ext>
            </a:extLst>
          </p:cNvPr>
          <p:cNvSpPr txBox="1"/>
          <p:nvPr/>
        </p:nvSpPr>
        <p:spPr>
          <a:xfrm>
            <a:off x="9868988" y="1403965"/>
            <a:ext cx="2348787"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Engagement Strategies</a:t>
            </a:r>
            <a:endParaRPr lang="en-IN" dirty="0">
              <a:latin typeface="Fira Sans Medium" panose="020B0603050000020004" pitchFamily="34" charset="0"/>
            </a:endParaRPr>
          </a:p>
        </p:txBody>
      </p:sp>
      <p:sp>
        <p:nvSpPr>
          <p:cNvPr id="20" name="TextBox 19">
            <a:extLst>
              <a:ext uri="{FF2B5EF4-FFF2-40B4-BE49-F238E27FC236}">
                <a16:creationId xmlns:a16="http://schemas.microsoft.com/office/drawing/2014/main" id="{40BE2168-4F9C-4CAB-AF13-EF13EA392482}"/>
              </a:ext>
            </a:extLst>
          </p:cNvPr>
          <p:cNvSpPr txBox="1"/>
          <p:nvPr/>
        </p:nvSpPr>
        <p:spPr>
          <a:xfrm>
            <a:off x="9902973" y="2057368"/>
            <a:ext cx="2348787" cy="706860"/>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Digital Marketing &amp; AI  Tools</a:t>
            </a:r>
            <a:endParaRPr lang="en-IN" dirty="0">
              <a:latin typeface="Fira Sans Medium" panose="020B0603050000020004" pitchFamily="34" charset="0"/>
            </a:endParaRPr>
          </a:p>
        </p:txBody>
      </p:sp>
      <p:sp>
        <p:nvSpPr>
          <p:cNvPr id="52" name="TextBox 51">
            <a:extLst>
              <a:ext uri="{FF2B5EF4-FFF2-40B4-BE49-F238E27FC236}">
                <a16:creationId xmlns:a16="http://schemas.microsoft.com/office/drawing/2014/main" id="{1CD9AB9C-3EF1-E5F0-26A0-1E96B2E2E078}"/>
              </a:ext>
            </a:extLst>
          </p:cNvPr>
          <p:cNvSpPr txBox="1"/>
          <p:nvPr/>
        </p:nvSpPr>
        <p:spPr>
          <a:xfrm>
            <a:off x="8183576" y="155908"/>
            <a:ext cx="739352" cy="386773"/>
          </a:xfrm>
          <a:prstGeom prst="rect">
            <a:avLst/>
          </a:prstGeom>
          <a:noFill/>
        </p:spPr>
        <p:txBody>
          <a:bodyPr wrap="square" rtlCol="0">
            <a:spAutoFit/>
          </a:bodyPr>
          <a:lstStyle/>
          <a:p>
            <a:pPr>
              <a:lnSpc>
                <a:spcPct val="130000"/>
              </a:lnSpc>
            </a:pPr>
            <a:r>
              <a:rPr lang="en-US" sz="1600" dirty="0">
                <a:latin typeface="Fira Sans Medium" panose="020B0603050000020004" pitchFamily="34" charset="0"/>
              </a:rPr>
              <a:t>1</a:t>
            </a:r>
            <a:r>
              <a:rPr lang="en-IN" sz="1600" dirty="0">
                <a:latin typeface="Fira Sans Medium" panose="020B0603050000020004" pitchFamily="34" charset="0"/>
              </a:rPr>
              <a:t>1</a:t>
            </a:r>
            <a:endParaRPr lang="en-IN" dirty="0">
              <a:latin typeface="Fira Sans Medium" panose="020B0603050000020004" pitchFamily="34" charset="0"/>
            </a:endParaRPr>
          </a:p>
        </p:txBody>
      </p:sp>
      <p:sp>
        <p:nvSpPr>
          <p:cNvPr id="53" name="TextBox 52">
            <a:extLst>
              <a:ext uri="{FF2B5EF4-FFF2-40B4-BE49-F238E27FC236}">
                <a16:creationId xmlns:a16="http://schemas.microsoft.com/office/drawing/2014/main" id="{737B7928-98F7-3FB5-6A93-702C1EBA802B}"/>
              </a:ext>
            </a:extLst>
          </p:cNvPr>
          <p:cNvSpPr txBox="1"/>
          <p:nvPr/>
        </p:nvSpPr>
        <p:spPr>
          <a:xfrm>
            <a:off x="8183576" y="780746"/>
            <a:ext cx="739352"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12</a:t>
            </a:r>
            <a:endParaRPr lang="en-IN" dirty="0">
              <a:latin typeface="Fira Sans Medium" panose="020B0603050000020004" pitchFamily="34" charset="0"/>
            </a:endParaRPr>
          </a:p>
        </p:txBody>
      </p:sp>
      <p:sp>
        <p:nvSpPr>
          <p:cNvPr id="54" name="TextBox 53">
            <a:extLst>
              <a:ext uri="{FF2B5EF4-FFF2-40B4-BE49-F238E27FC236}">
                <a16:creationId xmlns:a16="http://schemas.microsoft.com/office/drawing/2014/main" id="{C38DC00F-5E50-3DE3-1FBE-5C49C6E04D96}"/>
              </a:ext>
            </a:extLst>
          </p:cNvPr>
          <p:cNvSpPr txBox="1"/>
          <p:nvPr/>
        </p:nvSpPr>
        <p:spPr>
          <a:xfrm>
            <a:off x="8183576" y="1403965"/>
            <a:ext cx="739352"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13</a:t>
            </a:r>
            <a:endParaRPr lang="en-IN" dirty="0">
              <a:latin typeface="Fira Sans Medium" panose="020B0603050000020004" pitchFamily="34" charset="0"/>
            </a:endParaRPr>
          </a:p>
        </p:txBody>
      </p:sp>
      <p:sp>
        <p:nvSpPr>
          <p:cNvPr id="55" name="TextBox 54">
            <a:extLst>
              <a:ext uri="{FF2B5EF4-FFF2-40B4-BE49-F238E27FC236}">
                <a16:creationId xmlns:a16="http://schemas.microsoft.com/office/drawing/2014/main" id="{2EE8F56A-404C-12F2-4E74-0726924F1715}"/>
              </a:ext>
            </a:extLst>
          </p:cNvPr>
          <p:cNvSpPr txBox="1"/>
          <p:nvPr/>
        </p:nvSpPr>
        <p:spPr>
          <a:xfrm>
            <a:off x="8183576" y="2057368"/>
            <a:ext cx="739352"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14</a:t>
            </a:r>
            <a:endParaRPr lang="en-IN" dirty="0">
              <a:latin typeface="Fira Sans Medium" panose="020B0603050000020004" pitchFamily="34" charset="0"/>
            </a:endParaRPr>
          </a:p>
        </p:txBody>
      </p:sp>
      <p:grpSp>
        <p:nvGrpSpPr>
          <p:cNvPr id="57" name="Group 56">
            <a:extLst>
              <a:ext uri="{FF2B5EF4-FFF2-40B4-BE49-F238E27FC236}">
                <a16:creationId xmlns:a16="http://schemas.microsoft.com/office/drawing/2014/main" id="{2E723307-A4CF-B24F-2905-EF04BBFA1B70}"/>
              </a:ext>
            </a:extLst>
          </p:cNvPr>
          <p:cNvGrpSpPr/>
          <p:nvPr/>
        </p:nvGrpSpPr>
        <p:grpSpPr>
          <a:xfrm>
            <a:off x="9250526" y="295625"/>
            <a:ext cx="162424" cy="2088440"/>
            <a:chOff x="5198868" y="938018"/>
            <a:chExt cx="162424" cy="2088440"/>
          </a:xfrm>
        </p:grpSpPr>
        <p:cxnSp>
          <p:nvCxnSpPr>
            <p:cNvPr id="58" name="Straight Connector 57">
              <a:extLst>
                <a:ext uri="{FF2B5EF4-FFF2-40B4-BE49-F238E27FC236}">
                  <a16:creationId xmlns:a16="http://schemas.microsoft.com/office/drawing/2014/main" id="{CE121A69-F942-F54E-F9E5-CA40B976BCA4}"/>
                </a:ext>
              </a:extLst>
            </p:cNvPr>
            <p:cNvCxnSpPr>
              <a:cxnSpLocks/>
              <a:stCxn id="59" idx="4"/>
              <a:endCxn id="62" idx="4"/>
            </p:cNvCxnSpPr>
            <p:nvPr/>
          </p:nvCxnSpPr>
          <p:spPr>
            <a:xfrm>
              <a:off x="5276850" y="1093981"/>
              <a:ext cx="6461" cy="1932477"/>
            </a:xfrm>
            <a:prstGeom prst="line">
              <a:avLst/>
            </a:prstGeom>
            <a:ln w="38100" cap="rnd">
              <a:solidFill>
                <a:schemeClr val="tx1">
                  <a:lumMod val="65000"/>
                  <a:lumOff val="35000"/>
                  <a:alpha val="8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E56C381B-1E67-B2C6-D31D-F128C7FFFFB6}"/>
                </a:ext>
              </a:extLst>
            </p:cNvPr>
            <p:cNvSpPr/>
            <p:nvPr/>
          </p:nvSpPr>
          <p:spPr>
            <a:xfrm>
              <a:off x="5198868" y="938018"/>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Oval 59">
              <a:extLst>
                <a:ext uri="{FF2B5EF4-FFF2-40B4-BE49-F238E27FC236}">
                  <a16:creationId xmlns:a16="http://schemas.microsoft.com/office/drawing/2014/main" id="{D70A90E6-0C7C-B4FA-874C-DC680B6F2712}"/>
                </a:ext>
              </a:extLst>
            </p:cNvPr>
            <p:cNvSpPr/>
            <p:nvPr/>
          </p:nvSpPr>
          <p:spPr>
            <a:xfrm>
              <a:off x="5198868" y="1564585"/>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Oval 60">
              <a:extLst>
                <a:ext uri="{FF2B5EF4-FFF2-40B4-BE49-F238E27FC236}">
                  <a16:creationId xmlns:a16="http://schemas.microsoft.com/office/drawing/2014/main" id="{F0CEC092-9F52-1771-5E9C-CAAC2BD64FF5}"/>
                </a:ext>
              </a:extLst>
            </p:cNvPr>
            <p:cNvSpPr/>
            <p:nvPr/>
          </p:nvSpPr>
          <p:spPr>
            <a:xfrm>
              <a:off x="5198868" y="2191152"/>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Oval 61">
              <a:extLst>
                <a:ext uri="{FF2B5EF4-FFF2-40B4-BE49-F238E27FC236}">
                  <a16:creationId xmlns:a16="http://schemas.microsoft.com/office/drawing/2014/main" id="{A9309C07-5215-CD7D-15DD-F2E9D1276AEE}"/>
                </a:ext>
              </a:extLst>
            </p:cNvPr>
            <p:cNvSpPr/>
            <p:nvPr/>
          </p:nvSpPr>
          <p:spPr>
            <a:xfrm>
              <a:off x="5205329" y="2870495"/>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64433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A7E37-1524-EA47-88F3-493B3B259D4D}"/>
            </a:ext>
          </a:extLst>
        </p:cNvPr>
        <p:cNvGrpSpPr/>
        <p:nvPr/>
      </p:nvGrpSpPr>
      <p:grpSpPr>
        <a:xfrm>
          <a:off x="0" y="0"/>
          <a:ext cx="0" cy="0"/>
          <a:chOff x="0" y="0"/>
          <a:chExt cx="0" cy="0"/>
        </a:xfrm>
      </p:grpSpPr>
      <p:sp>
        <p:nvSpPr>
          <p:cNvPr id="88" name="TextBox 87">
            <a:extLst>
              <a:ext uri="{FF2B5EF4-FFF2-40B4-BE49-F238E27FC236}">
                <a16:creationId xmlns:a16="http://schemas.microsoft.com/office/drawing/2014/main" id="{7392EE1A-7208-2360-AAD7-90CBFC747DE3}"/>
              </a:ext>
            </a:extLst>
          </p:cNvPr>
          <p:cNvSpPr txBox="1"/>
          <p:nvPr/>
        </p:nvSpPr>
        <p:spPr>
          <a:xfrm>
            <a:off x="280882" y="168914"/>
            <a:ext cx="10726013" cy="769441"/>
          </a:xfrm>
          <a:prstGeom prst="rect">
            <a:avLst/>
          </a:prstGeom>
          <a:noFill/>
        </p:spPr>
        <p:txBody>
          <a:bodyPr wrap="none" rtlCol="0">
            <a:spAutoFit/>
          </a:bodyPr>
          <a:lstStyle/>
          <a:p>
            <a:r>
              <a:rPr lang="en-IN" sz="4400" dirty="0">
                <a:latin typeface="Fira Sans Medium" panose="020B0603050000020004" pitchFamily="34" charset="0"/>
              </a:rPr>
              <a:t>Paid Marketing Strategy (on AIDA Funnel)</a:t>
            </a:r>
            <a:endParaRPr lang="en-IN" sz="3600" dirty="0">
              <a:latin typeface="Fira Sans Medium" panose="020B0603050000020004" pitchFamily="34" charset="0"/>
            </a:endParaRPr>
          </a:p>
        </p:txBody>
      </p:sp>
      <p:grpSp>
        <p:nvGrpSpPr>
          <p:cNvPr id="65" name="Group 64">
            <a:extLst>
              <a:ext uri="{FF2B5EF4-FFF2-40B4-BE49-F238E27FC236}">
                <a16:creationId xmlns:a16="http://schemas.microsoft.com/office/drawing/2014/main" id="{70C5151B-C77D-58D3-07CC-C53BD07EEF12}"/>
              </a:ext>
            </a:extLst>
          </p:cNvPr>
          <p:cNvGrpSpPr/>
          <p:nvPr/>
        </p:nvGrpSpPr>
        <p:grpSpPr>
          <a:xfrm rot="12147091">
            <a:off x="10215311" y="5533587"/>
            <a:ext cx="2210578" cy="2419013"/>
            <a:chOff x="-447720" y="-856723"/>
            <a:chExt cx="2210578" cy="2419013"/>
          </a:xfrm>
        </p:grpSpPr>
        <p:sp>
          <p:nvSpPr>
            <p:cNvPr id="66" name="Graphic 4">
              <a:extLst>
                <a:ext uri="{FF2B5EF4-FFF2-40B4-BE49-F238E27FC236}">
                  <a16:creationId xmlns:a16="http://schemas.microsoft.com/office/drawing/2014/main" id="{4250F8C3-E052-7969-94BF-5A57102AF5E8}"/>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67" name="Graphic 4">
              <a:extLst>
                <a:ext uri="{FF2B5EF4-FFF2-40B4-BE49-F238E27FC236}">
                  <a16:creationId xmlns:a16="http://schemas.microsoft.com/office/drawing/2014/main" id="{AE74A025-79CD-78DE-9BDB-5B519EC9C469}"/>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68" name="Graphic 11">
            <a:extLst>
              <a:ext uri="{FF2B5EF4-FFF2-40B4-BE49-F238E27FC236}">
                <a16:creationId xmlns:a16="http://schemas.microsoft.com/office/drawing/2014/main" id="{2E4A4E39-6651-2E35-BECD-BDB86D7F902C}"/>
              </a:ext>
            </a:extLst>
          </p:cNvPr>
          <p:cNvSpPr/>
          <p:nvPr/>
        </p:nvSpPr>
        <p:spPr>
          <a:xfrm rot="7707741">
            <a:off x="11670176" y="571343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3" name="TextBox 2">
            <a:extLst>
              <a:ext uri="{FF2B5EF4-FFF2-40B4-BE49-F238E27FC236}">
                <a16:creationId xmlns:a16="http://schemas.microsoft.com/office/drawing/2014/main" id="{14458999-4C17-83F7-1F8B-383AD11D95C1}"/>
              </a:ext>
            </a:extLst>
          </p:cNvPr>
          <p:cNvSpPr txBox="1"/>
          <p:nvPr/>
        </p:nvSpPr>
        <p:spPr>
          <a:xfrm>
            <a:off x="280882" y="1231002"/>
            <a:ext cx="10907619" cy="461665"/>
          </a:xfrm>
          <a:prstGeom prst="rect">
            <a:avLst/>
          </a:prstGeom>
          <a:noFill/>
        </p:spPr>
        <p:txBody>
          <a:bodyPr wrap="square">
            <a:spAutoFit/>
          </a:bodyPr>
          <a:lstStyle/>
          <a:p>
            <a:r>
              <a:rPr lang="en-US" sz="2400" b="1" u="sng" dirty="0"/>
              <a:t>The Total Marketing Budget is ₹1,18,000</a:t>
            </a:r>
            <a:r>
              <a:rPr lang="en-IN" sz="2400" b="1" u="sng" dirty="0"/>
              <a:t> (1,00,000 + 18% GST)</a:t>
            </a:r>
          </a:p>
        </p:txBody>
      </p:sp>
      <p:sp>
        <p:nvSpPr>
          <p:cNvPr id="16" name="TextBox 15">
            <a:extLst>
              <a:ext uri="{FF2B5EF4-FFF2-40B4-BE49-F238E27FC236}">
                <a16:creationId xmlns:a16="http://schemas.microsoft.com/office/drawing/2014/main" id="{858B18A7-CCA6-7400-46DF-C395FFBCB9FB}"/>
              </a:ext>
            </a:extLst>
          </p:cNvPr>
          <p:cNvSpPr txBox="1"/>
          <p:nvPr/>
        </p:nvSpPr>
        <p:spPr>
          <a:xfrm>
            <a:off x="349898" y="1978169"/>
            <a:ext cx="6316824" cy="1477328"/>
          </a:xfrm>
          <a:prstGeom prst="rect">
            <a:avLst/>
          </a:prstGeom>
          <a:noFill/>
        </p:spPr>
        <p:txBody>
          <a:bodyPr wrap="square">
            <a:spAutoFit/>
          </a:bodyPr>
          <a:lstStyle/>
          <a:p>
            <a:r>
              <a:rPr lang="en-US" b="1" dirty="0"/>
              <a:t>Budget Allocation :-</a:t>
            </a:r>
          </a:p>
          <a:p>
            <a:r>
              <a:rPr lang="en-US" dirty="0"/>
              <a:t> </a:t>
            </a:r>
          </a:p>
          <a:p>
            <a:pPr marL="285750" indent="-285750">
              <a:buFont typeface="Arial" panose="020B0604020202020204" pitchFamily="34" charset="0"/>
              <a:buChar char="•"/>
            </a:pPr>
            <a:r>
              <a:rPr lang="en-US" dirty="0"/>
              <a:t>Facebook &amp; Instagram Ads - ₹30,000</a:t>
            </a:r>
          </a:p>
          <a:p>
            <a:pPr marL="285750" indent="-285750">
              <a:buFont typeface="Arial" panose="020B0604020202020204" pitchFamily="34" charset="0"/>
              <a:buChar char="•"/>
            </a:pPr>
            <a:r>
              <a:rPr lang="en-US" dirty="0"/>
              <a:t>Google Ads - ₹50,000</a:t>
            </a:r>
          </a:p>
          <a:p>
            <a:pPr marL="285750" indent="-285750">
              <a:buFont typeface="Arial" panose="020B0604020202020204" pitchFamily="34" charset="0"/>
              <a:buChar char="•"/>
            </a:pPr>
            <a:r>
              <a:rPr lang="en-US" dirty="0"/>
              <a:t>LinkedIn Ads -  ₹20,000</a:t>
            </a:r>
            <a:endParaRPr lang="en-IN" dirty="0"/>
          </a:p>
        </p:txBody>
      </p:sp>
      <p:sp>
        <p:nvSpPr>
          <p:cNvPr id="18" name="TextBox 17">
            <a:extLst>
              <a:ext uri="{FF2B5EF4-FFF2-40B4-BE49-F238E27FC236}">
                <a16:creationId xmlns:a16="http://schemas.microsoft.com/office/drawing/2014/main" id="{04C9AB96-AD63-AA15-609A-40581C228FD3}"/>
              </a:ext>
            </a:extLst>
          </p:cNvPr>
          <p:cNvSpPr txBox="1"/>
          <p:nvPr/>
        </p:nvSpPr>
        <p:spPr>
          <a:xfrm>
            <a:off x="313913" y="3821085"/>
            <a:ext cx="6316824" cy="2585323"/>
          </a:xfrm>
          <a:prstGeom prst="rect">
            <a:avLst/>
          </a:prstGeom>
          <a:noFill/>
        </p:spPr>
        <p:txBody>
          <a:bodyPr wrap="square">
            <a:spAutoFit/>
          </a:bodyPr>
          <a:lstStyle/>
          <a:p>
            <a:pPr marL="342900" indent="-342900">
              <a:buAutoNum type="arabicPeriod"/>
            </a:pPr>
            <a:r>
              <a:rPr lang="en-IN" b="1" u="sng" dirty="0">
                <a:highlight>
                  <a:srgbClr val="FFFF00"/>
                </a:highlight>
              </a:rPr>
              <a:t>Awareness Stage</a:t>
            </a:r>
          </a:p>
          <a:p>
            <a:pPr marL="342900" indent="-342900">
              <a:buAutoNum type="arabicPeriod"/>
            </a:pPr>
            <a:endParaRPr lang="en-IN" b="1" dirty="0"/>
          </a:p>
          <a:p>
            <a:r>
              <a:rPr lang="en-US" b="1" dirty="0"/>
              <a:t>Platforms Used</a:t>
            </a:r>
          </a:p>
          <a:p>
            <a:pPr marL="285750" indent="-285750">
              <a:buFont typeface="Arial" panose="020B0604020202020204" pitchFamily="34" charset="0"/>
              <a:buChar char="•"/>
            </a:pPr>
            <a:r>
              <a:rPr lang="en-US" dirty="0"/>
              <a:t>Facebook &amp; Instagram</a:t>
            </a:r>
          </a:p>
          <a:p>
            <a:pPr marL="285750" indent="-285750">
              <a:buFont typeface="Arial" panose="020B0604020202020204" pitchFamily="34" charset="0"/>
              <a:buChar char="•"/>
            </a:pPr>
            <a:r>
              <a:rPr lang="en-US" dirty="0"/>
              <a:t>Google Ads</a:t>
            </a:r>
          </a:p>
          <a:p>
            <a:pPr>
              <a:buFont typeface="Arial" panose="020B0604020202020204" pitchFamily="34" charset="0"/>
              <a:buChar char="•"/>
            </a:pPr>
            <a:endParaRPr lang="en-US" dirty="0"/>
          </a:p>
          <a:p>
            <a:r>
              <a:rPr lang="en-US" b="1" dirty="0"/>
              <a:t>Budget Allocation</a:t>
            </a:r>
          </a:p>
          <a:p>
            <a:r>
              <a:rPr lang="en-US" dirty="0"/>
              <a:t>FB &amp; Instagram: ₹17,700 (15,000 + 18% GST) </a:t>
            </a:r>
          </a:p>
          <a:p>
            <a:r>
              <a:rPr lang="en-US" dirty="0"/>
              <a:t>Google Ads: ₹17,700 (15,000 + 18% GST) </a:t>
            </a:r>
          </a:p>
        </p:txBody>
      </p:sp>
    </p:spTree>
    <p:extLst>
      <p:ext uri="{BB962C8B-B14F-4D97-AF65-F5344CB8AC3E}">
        <p14:creationId xmlns:p14="http://schemas.microsoft.com/office/powerpoint/2010/main" val="2958111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1A042-0CCB-2769-94E8-3CC194B7E796}"/>
            </a:ext>
          </a:extLst>
        </p:cNvPr>
        <p:cNvGrpSpPr/>
        <p:nvPr/>
      </p:nvGrpSpPr>
      <p:grpSpPr>
        <a:xfrm>
          <a:off x="0" y="0"/>
          <a:ext cx="0" cy="0"/>
          <a:chOff x="0" y="0"/>
          <a:chExt cx="0" cy="0"/>
        </a:xfrm>
      </p:grpSpPr>
      <p:grpSp>
        <p:nvGrpSpPr>
          <p:cNvPr id="65" name="Group 64">
            <a:extLst>
              <a:ext uri="{FF2B5EF4-FFF2-40B4-BE49-F238E27FC236}">
                <a16:creationId xmlns:a16="http://schemas.microsoft.com/office/drawing/2014/main" id="{84496045-169A-0812-1C7C-7CB9C76D4955}"/>
              </a:ext>
            </a:extLst>
          </p:cNvPr>
          <p:cNvGrpSpPr/>
          <p:nvPr/>
        </p:nvGrpSpPr>
        <p:grpSpPr>
          <a:xfrm rot="12147091">
            <a:off x="10215311" y="5533587"/>
            <a:ext cx="2210578" cy="2419013"/>
            <a:chOff x="-447720" y="-856723"/>
            <a:chExt cx="2210578" cy="2419013"/>
          </a:xfrm>
        </p:grpSpPr>
        <p:sp>
          <p:nvSpPr>
            <p:cNvPr id="66" name="Graphic 4">
              <a:extLst>
                <a:ext uri="{FF2B5EF4-FFF2-40B4-BE49-F238E27FC236}">
                  <a16:creationId xmlns:a16="http://schemas.microsoft.com/office/drawing/2014/main" id="{5A3EAD75-4DA0-46F3-6182-DEDB1D0008D1}"/>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67" name="Graphic 4">
              <a:extLst>
                <a:ext uri="{FF2B5EF4-FFF2-40B4-BE49-F238E27FC236}">
                  <a16:creationId xmlns:a16="http://schemas.microsoft.com/office/drawing/2014/main" id="{231C721F-667E-ED1C-B3DF-F8566E62DD9C}"/>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68" name="Graphic 11">
            <a:extLst>
              <a:ext uri="{FF2B5EF4-FFF2-40B4-BE49-F238E27FC236}">
                <a16:creationId xmlns:a16="http://schemas.microsoft.com/office/drawing/2014/main" id="{0D32686A-2D79-8273-36EF-624913A9BBD2}"/>
              </a:ext>
            </a:extLst>
          </p:cNvPr>
          <p:cNvSpPr/>
          <p:nvPr/>
        </p:nvSpPr>
        <p:spPr>
          <a:xfrm rot="7707741">
            <a:off x="11670176" y="571343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pic>
        <p:nvPicPr>
          <p:cNvPr id="8" name="Picture 7">
            <a:extLst>
              <a:ext uri="{FF2B5EF4-FFF2-40B4-BE49-F238E27FC236}">
                <a16:creationId xmlns:a16="http://schemas.microsoft.com/office/drawing/2014/main" id="{56CB31D0-824E-4B13-55E6-A2B1460C7BF2}"/>
              </a:ext>
            </a:extLst>
          </p:cNvPr>
          <p:cNvPicPr>
            <a:picLocks noChangeAspect="1"/>
          </p:cNvPicPr>
          <p:nvPr/>
        </p:nvPicPr>
        <p:blipFill>
          <a:blip r:embed="rId2"/>
          <a:stretch>
            <a:fillRect/>
          </a:stretch>
        </p:blipFill>
        <p:spPr>
          <a:xfrm>
            <a:off x="33199" y="0"/>
            <a:ext cx="3568417" cy="33467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D885C0A3-4BFB-A31F-B2D6-70D32B68A2E6}"/>
              </a:ext>
            </a:extLst>
          </p:cNvPr>
          <p:cNvPicPr>
            <a:picLocks noChangeAspect="1"/>
          </p:cNvPicPr>
          <p:nvPr/>
        </p:nvPicPr>
        <p:blipFill>
          <a:blip r:embed="rId3"/>
          <a:stretch>
            <a:fillRect/>
          </a:stretch>
        </p:blipFill>
        <p:spPr>
          <a:xfrm>
            <a:off x="4218860" y="0"/>
            <a:ext cx="3568418" cy="33800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21BA2707-CF98-DFCD-81FC-BE9971D1D47B}"/>
              </a:ext>
            </a:extLst>
          </p:cNvPr>
          <p:cNvPicPr>
            <a:picLocks noChangeAspect="1"/>
          </p:cNvPicPr>
          <p:nvPr/>
        </p:nvPicPr>
        <p:blipFill>
          <a:blip r:embed="rId4"/>
          <a:stretch>
            <a:fillRect/>
          </a:stretch>
        </p:blipFill>
        <p:spPr>
          <a:xfrm>
            <a:off x="8472196" y="0"/>
            <a:ext cx="3497099" cy="34559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15">
            <a:extLst>
              <a:ext uri="{FF2B5EF4-FFF2-40B4-BE49-F238E27FC236}">
                <a16:creationId xmlns:a16="http://schemas.microsoft.com/office/drawing/2014/main" id="{158786B5-3947-7DC5-7203-98277346B652}"/>
              </a:ext>
            </a:extLst>
          </p:cNvPr>
          <p:cNvPicPr>
            <a:picLocks noChangeAspect="1"/>
          </p:cNvPicPr>
          <p:nvPr/>
        </p:nvPicPr>
        <p:blipFill>
          <a:blip r:embed="rId5"/>
          <a:stretch>
            <a:fillRect/>
          </a:stretch>
        </p:blipFill>
        <p:spPr>
          <a:xfrm>
            <a:off x="895739" y="3477945"/>
            <a:ext cx="7445718" cy="33467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TextBox 17">
            <a:extLst>
              <a:ext uri="{FF2B5EF4-FFF2-40B4-BE49-F238E27FC236}">
                <a16:creationId xmlns:a16="http://schemas.microsoft.com/office/drawing/2014/main" id="{28FF8AF6-3AA5-939D-15B1-6E078419E850}"/>
              </a:ext>
            </a:extLst>
          </p:cNvPr>
          <p:cNvSpPr txBox="1"/>
          <p:nvPr/>
        </p:nvSpPr>
        <p:spPr>
          <a:xfrm>
            <a:off x="8811198" y="4197193"/>
            <a:ext cx="2967037" cy="138499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800" b="1" dirty="0">
                <a:ln w="0"/>
                <a:effectLst>
                  <a:outerShdw blurRad="38100" dist="19050" dir="2700000" algn="tl" rotWithShape="0">
                    <a:schemeClr val="dk1">
                      <a:alpha val="40000"/>
                    </a:schemeClr>
                  </a:outerShdw>
                </a:effectLst>
              </a:rPr>
              <a:t>FB &amp; Instagram </a:t>
            </a:r>
            <a:r>
              <a:rPr lang="en-IN" sz="2800" b="1" dirty="0">
                <a:ln w="0"/>
                <a:effectLst>
                  <a:outerShdw blurRad="38100" dist="19050" dir="2700000" algn="tl" rotWithShape="0">
                    <a:schemeClr val="dk1">
                      <a:alpha val="40000"/>
                    </a:schemeClr>
                  </a:outerShdw>
                </a:effectLst>
              </a:rPr>
              <a:t>Campaign Screenshots</a:t>
            </a:r>
          </a:p>
        </p:txBody>
      </p:sp>
    </p:spTree>
    <p:extLst>
      <p:ext uri="{BB962C8B-B14F-4D97-AF65-F5344CB8AC3E}">
        <p14:creationId xmlns:p14="http://schemas.microsoft.com/office/powerpoint/2010/main" val="18405999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36939-1AB0-FB89-8B8B-1647743FA89B}"/>
            </a:ext>
          </a:extLst>
        </p:cNvPr>
        <p:cNvGrpSpPr/>
        <p:nvPr/>
      </p:nvGrpSpPr>
      <p:grpSpPr>
        <a:xfrm>
          <a:off x="0" y="0"/>
          <a:ext cx="0" cy="0"/>
          <a:chOff x="0" y="0"/>
          <a:chExt cx="0" cy="0"/>
        </a:xfrm>
      </p:grpSpPr>
      <p:sp>
        <p:nvSpPr>
          <p:cNvPr id="88" name="TextBox 87">
            <a:extLst>
              <a:ext uri="{FF2B5EF4-FFF2-40B4-BE49-F238E27FC236}">
                <a16:creationId xmlns:a16="http://schemas.microsoft.com/office/drawing/2014/main" id="{9353A79C-84E1-8C36-A39D-B389B4DCBF6A}"/>
              </a:ext>
            </a:extLst>
          </p:cNvPr>
          <p:cNvSpPr txBox="1"/>
          <p:nvPr/>
        </p:nvSpPr>
        <p:spPr>
          <a:xfrm>
            <a:off x="280882" y="168914"/>
            <a:ext cx="6356227" cy="769441"/>
          </a:xfrm>
          <a:prstGeom prst="rect">
            <a:avLst/>
          </a:prstGeom>
          <a:noFill/>
        </p:spPr>
        <p:txBody>
          <a:bodyPr wrap="none" rtlCol="0">
            <a:spAutoFit/>
          </a:bodyPr>
          <a:lstStyle/>
          <a:p>
            <a:r>
              <a:rPr lang="en-IN" sz="4400" dirty="0">
                <a:latin typeface="Fira Sans Medium" panose="020B0603050000020004" pitchFamily="34" charset="0"/>
              </a:rPr>
              <a:t>Paid Marketing Strategy</a:t>
            </a:r>
            <a:endParaRPr lang="en-IN" sz="3600" dirty="0">
              <a:latin typeface="Fira Sans Medium" panose="020B0603050000020004" pitchFamily="34" charset="0"/>
            </a:endParaRPr>
          </a:p>
        </p:txBody>
      </p:sp>
      <p:grpSp>
        <p:nvGrpSpPr>
          <p:cNvPr id="65" name="Group 64">
            <a:extLst>
              <a:ext uri="{FF2B5EF4-FFF2-40B4-BE49-F238E27FC236}">
                <a16:creationId xmlns:a16="http://schemas.microsoft.com/office/drawing/2014/main" id="{DF02110B-F7A4-DB40-74DF-6BFD79D5E47A}"/>
              </a:ext>
            </a:extLst>
          </p:cNvPr>
          <p:cNvGrpSpPr/>
          <p:nvPr/>
        </p:nvGrpSpPr>
        <p:grpSpPr>
          <a:xfrm rot="12147091">
            <a:off x="10215311" y="5533587"/>
            <a:ext cx="2210578" cy="2419013"/>
            <a:chOff x="-447720" y="-856723"/>
            <a:chExt cx="2210578" cy="2419013"/>
          </a:xfrm>
        </p:grpSpPr>
        <p:sp>
          <p:nvSpPr>
            <p:cNvPr id="66" name="Graphic 4">
              <a:extLst>
                <a:ext uri="{FF2B5EF4-FFF2-40B4-BE49-F238E27FC236}">
                  <a16:creationId xmlns:a16="http://schemas.microsoft.com/office/drawing/2014/main" id="{FDD173CB-6D68-9E1D-64F2-2AF52B52A91B}"/>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67" name="Graphic 4">
              <a:extLst>
                <a:ext uri="{FF2B5EF4-FFF2-40B4-BE49-F238E27FC236}">
                  <a16:creationId xmlns:a16="http://schemas.microsoft.com/office/drawing/2014/main" id="{C57BA408-A84D-9CBC-0088-7422719BD41B}"/>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68" name="Graphic 11">
            <a:extLst>
              <a:ext uri="{FF2B5EF4-FFF2-40B4-BE49-F238E27FC236}">
                <a16:creationId xmlns:a16="http://schemas.microsoft.com/office/drawing/2014/main" id="{9B23B099-931C-4B26-A9B9-554233D0E42C}"/>
              </a:ext>
            </a:extLst>
          </p:cNvPr>
          <p:cNvSpPr/>
          <p:nvPr/>
        </p:nvSpPr>
        <p:spPr>
          <a:xfrm rot="7707741">
            <a:off x="11670176" y="571343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pic>
        <p:nvPicPr>
          <p:cNvPr id="4" name="Picture 3">
            <a:extLst>
              <a:ext uri="{FF2B5EF4-FFF2-40B4-BE49-F238E27FC236}">
                <a16:creationId xmlns:a16="http://schemas.microsoft.com/office/drawing/2014/main" id="{40A8A3D6-CA50-CD70-E7F9-11B61332A618}"/>
              </a:ext>
            </a:extLst>
          </p:cNvPr>
          <p:cNvPicPr>
            <a:picLocks noChangeAspect="1"/>
          </p:cNvPicPr>
          <p:nvPr/>
        </p:nvPicPr>
        <p:blipFill>
          <a:blip r:embed="rId2"/>
          <a:stretch>
            <a:fillRect/>
          </a:stretch>
        </p:blipFill>
        <p:spPr>
          <a:xfrm>
            <a:off x="319956" y="1237751"/>
            <a:ext cx="11214497" cy="43824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extBox 1">
            <a:extLst>
              <a:ext uri="{FF2B5EF4-FFF2-40B4-BE49-F238E27FC236}">
                <a16:creationId xmlns:a16="http://schemas.microsoft.com/office/drawing/2014/main" id="{4D18095E-0623-8AD8-56F9-2BD97168E384}"/>
              </a:ext>
            </a:extLst>
          </p:cNvPr>
          <p:cNvSpPr txBox="1"/>
          <p:nvPr/>
        </p:nvSpPr>
        <p:spPr>
          <a:xfrm>
            <a:off x="2377522" y="6073874"/>
            <a:ext cx="6441125" cy="52322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800" b="1" dirty="0">
                <a:ln w="0"/>
                <a:effectLst>
                  <a:outerShdw blurRad="38100" dist="19050" dir="2700000" algn="tl" rotWithShape="0">
                    <a:schemeClr val="dk1">
                      <a:alpha val="40000"/>
                    </a:schemeClr>
                  </a:outerShdw>
                </a:effectLst>
              </a:rPr>
              <a:t>Google Ads </a:t>
            </a:r>
            <a:r>
              <a:rPr lang="en-IN" sz="2800" b="1" dirty="0">
                <a:ln w="0"/>
                <a:effectLst>
                  <a:outerShdw blurRad="38100" dist="19050" dir="2700000" algn="tl" rotWithShape="0">
                    <a:schemeClr val="dk1">
                      <a:alpha val="40000"/>
                    </a:schemeClr>
                  </a:outerShdw>
                </a:effectLst>
              </a:rPr>
              <a:t>Campaign Screenshots</a:t>
            </a:r>
          </a:p>
        </p:txBody>
      </p:sp>
    </p:spTree>
    <p:extLst>
      <p:ext uri="{BB962C8B-B14F-4D97-AF65-F5344CB8AC3E}">
        <p14:creationId xmlns:p14="http://schemas.microsoft.com/office/powerpoint/2010/main" val="5189566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73BA7-2DE7-334B-2B6E-FF9DB2D4FD94}"/>
            </a:ext>
          </a:extLst>
        </p:cNvPr>
        <p:cNvGrpSpPr/>
        <p:nvPr/>
      </p:nvGrpSpPr>
      <p:grpSpPr>
        <a:xfrm>
          <a:off x="0" y="0"/>
          <a:ext cx="0" cy="0"/>
          <a:chOff x="0" y="0"/>
          <a:chExt cx="0" cy="0"/>
        </a:xfrm>
      </p:grpSpPr>
      <p:sp>
        <p:nvSpPr>
          <p:cNvPr id="88" name="TextBox 87">
            <a:extLst>
              <a:ext uri="{FF2B5EF4-FFF2-40B4-BE49-F238E27FC236}">
                <a16:creationId xmlns:a16="http://schemas.microsoft.com/office/drawing/2014/main" id="{7EAC2E08-7B74-B9AD-BC3B-EC387FF01678}"/>
              </a:ext>
            </a:extLst>
          </p:cNvPr>
          <p:cNvSpPr txBox="1"/>
          <p:nvPr/>
        </p:nvSpPr>
        <p:spPr>
          <a:xfrm>
            <a:off x="280882" y="168914"/>
            <a:ext cx="10726013" cy="769441"/>
          </a:xfrm>
          <a:prstGeom prst="rect">
            <a:avLst/>
          </a:prstGeom>
          <a:noFill/>
        </p:spPr>
        <p:txBody>
          <a:bodyPr wrap="none" rtlCol="0">
            <a:spAutoFit/>
          </a:bodyPr>
          <a:lstStyle/>
          <a:p>
            <a:r>
              <a:rPr lang="en-IN" sz="4400" dirty="0">
                <a:latin typeface="Fira Sans Medium" panose="020B0603050000020004" pitchFamily="34" charset="0"/>
              </a:rPr>
              <a:t>Paid Marketing Strategy (on AIDA Funnel)</a:t>
            </a:r>
            <a:endParaRPr lang="en-IN" sz="3600" dirty="0">
              <a:latin typeface="Fira Sans Medium" panose="020B0603050000020004" pitchFamily="34" charset="0"/>
            </a:endParaRPr>
          </a:p>
        </p:txBody>
      </p:sp>
      <p:grpSp>
        <p:nvGrpSpPr>
          <p:cNvPr id="65" name="Group 64">
            <a:extLst>
              <a:ext uri="{FF2B5EF4-FFF2-40B4-BE49-F238E27FC236}">
                <a16:creationId xmlns:a16="http://schemas.microsoft.com/office/drawing/2014/main" id="{FB078F28-91EB-B366-4FB8-AE4D55C45500}"/>
              </a:ext>
            </a:extLst>
          </p:cNvPr>
          <p:cNvGrpSpPr/>
          <p:nvPr/>
        </p:nvGrpSpPr>
        <p:grpSpPr>
          <a:xfrm rot="12147091">
            <a:off x="10215311" y="5533587"/>
            <a:ext cx="2210578" cy="2419013"/>
            <a:chOff x="-447720" y="-856723"/>
            <a:chExt cx="2210578" cy="2419013"/>
          </a:xfrm>
        </p:grpSpPr>
        <p:sp>
          <p:nvSpPr>
            <p:cNvPr id="66" name="Graphic 4">
              <a:extLst>
                <a:ext uri="{FF2B5EF4-FFF2-40B4-BE49-F238E27FC236}">
                  <a16:creationId xmlns:a16="http://schemas.microsoft.com/office/drawing/2014/main" id="{6D7570ED-421A-1172-0F5D-783E9804A2AF}"/>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67" name="Graphic 4">
              <a:extLst>
                <a:ext uri="{FF2B5EF4-FFF2-40B4-BE49-F238E27FC236}">
                  <a16:creationId xmlns:a16="http://schemas.microsoft.com/office/drawing/2014/main" id="{4EA0636D-299A-FB4C-E11E-FE49AEBABF68}"/>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68" name="Graphic 11">
            <a:extLst>
              <a:ext uri="{FF2B5EF4-FFF2-40B4-BE49-F238E27FC236}">
                <a16:creationId xmlns:a16="http://schemas.microsoft.com/office/drawing/2014/main" id="{FC24C71C-FC50-2CA9-535C-CAD0C720A3FF}"/>
              </a:ext>
            </a:extLst>
          </p:cNvPr>
          <p:cNvSpPr/>
          <p:nvPr/>
        </p:nvSpPr>
        <p:spPr>
          <a:xfrm rot="7707741">
            <a:off x="11670176" y="571343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3" name="TextBox 2">
            <a:extLst>
              <a:ext uri="{FF2B5EF4-FFF2-40B4-BE49-F238E27FC236}">
                <a16:creationId xmlns:a16="http://schemas.microsoft.com/office/drawing/2014/main" id="{CC07FF68-FCDE-0B02-CD73-F008A3B67446}"/>
              </a:ext>
            </a:extLst>
          </p:cNvPr>
          <p:cNvSpPr txBox="1"/>
          <p:nvPr/>
        </p:nvSpPr>
        <p:spPr>
          <a:xfrm>
            <a:off x="280882" y="1231002"/>
            <a:ext cx="10907619" cy="461665"/>
          </a:xfrm>
          <a:prstGeom prst="rect">
            <a:avLst/>
          </a:prstGeom>
          <a:noFill/>
        </p:spPr>
        <p:txBody>
          <a:bodyPr wrap="square">
            <a:spAutoFit/>
          </a:bodyPr>
          <a:lstStyle/>
          <a:p>
            <a:r>
              <a:rPr lang="en-US" sz="2400" b="1" u="sng" dirty="0"/>
              <a:t>The Total Marketing Budget is ₹1,18,000</a:t>
            </a:r>
            <a:r>
              <a:rPr lang="en-IN" sz="2400" b="1" u="sng" dirty="0"/>
              <a:t> (1,00,000 + 18% GST)</a:t>
            </a:r>
          </a:p>
        </p:txBody>
      </p:sp>
      <p:sp>
        <p:nvSpPr>
          <p:cNvPr id="16" name="TextBox 15">
            <a:extLst>
              <a:ext uri="{FF2B5EF4-FFF2-40B4-BE49-F238E27FC236}">
                <a16:creationId xmlns:a16="http://schemas.microsoft.com/office/drawing/2014/main" id="{F0D09F57-D767-1153-5088-FC3F40F0E140}"/>
              </a:ext>
            </a:extLst>
          </p:cNvPr>
          <p:cNvSpPr txBox="1"/>
          <p:nvPr/>
        </p:nvSpPr>
        <p:spPr>
          <a:xfrm>
            <a:off x="349898" y="1978169"/>
            <a:ext cx="6316824" cy="1477328"/>
          </a:xfrm>
          <a:prstGeom prst="rect">
            <a:avLst/>
          </a:prstGeom>
          <a:noFill/>
        </p:spPr>
        <p:txBody>
          <a:bodyPr wrap="square">
            <a:spAutoFit/>
          </a:bodyPr>
          <a:lstStyle/>
          <a:p>
            <a:r>
              <a:rPr lang="en-US" b="1" dirty="0"/>
              <a:t>Budget Allocation :-</a:t>
            </a:r>
          </a:p>
          <a:p>
            <a:r>
              <a:rPr lang="en-US" dirty="0"/>
              <a:t> </a:t>
            </a:r>
          </a:p>
          <a:p>
            <a:pPr marL="285750" indent="-285750">
              <a:buFont typeface="Arial" panose="020B0604020202020204" pitchFamily="34" charset="0"/>
              <a:buChar char="•"/>
            </a:pPr>
            <a:r>
              <a:rPr lang="en-US" dirty="0"/>
              <a:t>Facebook &amp; Instagram Ads - ₹30,000</a:t>
            </a:r>
          </a:p>
          <a:p>
            <a:pPr marL="285750" indent="-285750">
              <a:buFont typeface="Arial" panose="020B0604020202020204" pitchFamily="34" charset="0"/>
              <a:buChar char="•"/>
            </a:pPr>
            <a:r>
              <a:rPr lang="en-US" dirty="0"/>
              <a:t>Google Ads - ₹50,000</a:t>
            </a:r>
          </a:p>
          <a:p>
            <a:pPr marL="285750" indent="-285750">
              <a:buFont typeface="Arial" panose="020B0604020202020204" pitchFamily="34" charset="0"/>
              <a:buChar char="•"/>
            </a:pPr>
            <a:r>
              <a:rPr lang="en-US" dirty="0"/>
              <a:t>LinkedIn Ads -  ₹20,000</a:t>
            </a:r>
            <a:endParaRPr lang="en-IN" dirty="0"/>
          </a:p>
        </p:txBody>
      </p:sp>
      <p:sp>
        <p:nvSpPr>
          <p:cNvPr id="18" name="TextBox 17">
            <a:extLst>
              <a:ext uri="{FF2B5EF4-FFF2-40B4-BE49-F238E27FC236}">
                <a16:creationId xmlns:a16="http://schemas.microsoft.com/office/drawing/2014/main" id="{06E6D289-0A01-09D9-28A0-393BE126F22A}"/>
              </a:ext>
            </a:extLst>
          </p:cNvPr>
          <p:cNvSpPr txBox="1"/>
          <p:nvPr/>
        </p:nvSpPr>
        <p:spPr>
          <a:xfrm>
            <a:off x="313913" y="3821085"/>
            <a:ext cx="6316824" cy="2585323"/>
          </a:xfrm>
          <a:prstGeom prst="rect">
            <a:avLst/>
          </a:prstGeom>
          <a:noFill/>
        </p:spPr>
        <p:txBody>
          <a:bodyPr wrap="square">
            <a:spAutoFit/>
          </a:bodyPr>
          <a:lstStyle/>
          <a:p>
            <a:r>
              <a:rPr lang="en-IN" b="1" dirty="0"/>
              <a:t>2.   </a:t>
            </a:r>
            <a:r>
              <a:rPr lang="en-IN" b="1" u="sng" dirty="0">
                <a:highlight>
                  <a:srgbClr val="FFFF00"/>
                </a:highlight>
              </a:rPr>
              <a:t>Interest Stage</a:t>
            </a:r>
          </a:p>
          <a:p>
            <a:endParaRPr lang="en-IN" b="1" dirty="0"/>
          </a:p>
          <a:p>
            <a:r>
              <a:rPr lang="en-US" b="1" dirty="0"/>
              <a:t>Platforms Used</a:t>
            </a:r>
          </a:p>
          <a:p>
            <a:pPr marL="285750" indent="-285750">
              <a:buFont typeface="Arial" panose="020B0604020202020204" pitchFamily="34" charset="0"/>
              <a:buChar char="•"/>
            </a:pPr>
            <a:r>
              <a:rPr lang="en-US" dirty="0"/>
              <a:t>Facebook &amp; Instagram</a:t>
            </a:r>
          </a:p>
          <a:p>
            <a:pPr marL="285750" indent="-285750">
              <a:buFont typeface="Arial" panose="020B0604020202020204" pitchFamily="34" charset="0"/>
              <a:buChar char="•"/>
            </a:pPr>
            <a:r>
              <a:rPr lang="en-US" dirty="0"/>
              <a:t>Google Ads</a:t>
            </a:r>
          </a:p>
          <a:p>
            <a:pPr>
              <a:buFont typeface="Arial" panose="020B0604020202020204" pitchFamily="34" charset="0"/>
              <a:buChar char="•"/>
            </a:pPr>
            <a:endParaRPr lang="en-US" dirty="0"/>
          </a:p>
          <a:p>
            <a:r>
              <a:rPr lang="en-US" b="1" dirty="0"/>
              <a:t>Budget Allocation</a:t>
            </a:r>
          </a:p>
          <a:p>
            <a:r>
              <a:rPr lang="en-US" dirty="0"/>
              <a:t>FB &amp; Instagram: ₹11,800 (10,000 + 18% GST) </a:t>
            </a:r>
          </a:p>
          <a:p>
            <a:r>
              <a:rPr lang="en-US" dirty="0"/>
              <a:t>Google Ads: ₹23,600 (20,000 + 18% GST) </a:t>
            </a:r>
          </a:p>
        </p:txBody>
      </p:sp>
    </p:spTree>
    <p:extLst>
      <p:ext uri="{BB962C8B-B14F-4D97-AF65-F5344CB8AC3E}">
        <p14:creationId xmlns:p14="http://schemas.microsoft.com/office/powerpoint/2010/main" val="3917915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20426C-4FC2-0FED-2851-E1669362C68C}"/>
            </a:ext>
          </a:extLst>
        </p:cNvPr>
        <p:cNvGrpSpPr/>
        <p:nvPr/>
      </p:nvGrpSpPr>
      <p:grpSpPr>
        <a:xfrm>
          <a:off x="0" y="0"/>
          <a:ext cx="0" cy="0"/>
          <a:chOff x="0" y="0"/>
          <a:chExt cx="0" cy="0"/>
        </a:xfrm>
      </p:grpSpPr>
      <p:grpSp>
        <p:nvGrpSpPr>
          <p:cNvPr id="65" name="Group 64">
            <a:extLst>
              <a:ext uri="{FF2B5EF4-FFF2-40B4-BE49-F238E27FC236}">
                <a16:creationId xmlns:a16="http://schemas.microsoft.com/office/drawing/2014/main" id="{BF6CF7B6-944E-0F91-4968-A1343462424E}"/>
              </a:ext>
            </a:extLst>
          </p:cNvPr>
          <p:cNvGrpSpPr/>
          <p:nvPr/>
        </p:nvGrpSpPr>
        <p:grpSpPr>
          <a:xfrm rot="12147091">
            <a:off x="10215311" y="5533587"/>
            <a:ext cx="2210578" cy="2419013"/>
            <a:chOff x="-447720" y="-856723"/>
            <a:chExt cx="2210578" cy="2419013"/>
          </a:xfrm>
        </p:grpSpPr>
        <p:sp>
          <p:nvSpPr>
            <p:cNvPr id="66" name="Graphic 4">
              <a:extLst>
                <a:ext uri="{FF2B5EF4-FFF2-40B4-BE49-F238E27FC236}">
                  <a16:creationId xmlns:a16="http://schemas.microsoft.com/office/drawing/2014/main" id="{70598735-73ED-4454-A396-B6B97E196BCC}"/>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67" name="Graphic 4">
              <a:extLst>
                <a:ext uri="{FF2B5EF4-FFF2-40B4-BE49-F238E27FC236}">
                  <a16:creationId xmlns:a16="http://schemas.microsoft.com/office/drawing/2014/main" id="{25B67876-563F-ED9E-7CB5-8F2B4883E703}"/>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68" name="Graphic 11">
            <a:extLst>
              <a:ext uri="{FF2B5EF4-FFF2-40B4-BE49-F238E27FC236}">
                <a16:creationId xmlns:a16="http://schemas.microsoft.com/office/drawing/2014/main" id="{CE1E791E-7335-B185-CCB1-E1D0496BB558}"/>
              </a:ext>
            </a:extLst>
          </p:cNvPr>
          <p:cNvSpPr/>
          <p:nvPr/>
        </p:nvSpPr>
        <p:spPr>
          <a:xfrm rot="7707741">
            <a:off x="11670176" y="571343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18" name="TextBox 17">
            <a:extLst>
              <a:ext uri="{FF2B5EF4-FFF2-40B4-BE49-F238E27FC236}">
                <a16:creationId xmlns:a16="http://schemas.microsoft.com/office/drawing/2014/main" id="{F5B75225-FCF3-00B4-39FF-F74350DE0FA7}"/>
              </a:ext>
            </a:extLst>
          </p:cNvPr>
          <p:cNvSpPr txBox="1"/>
          <p:nvPr/>
        </p:nvSpPr>
        <p:spPr>
          <a:xfrm>
            <a:off x="8811198" y="4197193"/>
            <a:ext cx="2967037" cy="138499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800" b="1" dirty="0">
                <a:ln w="0"/>
                <a:effectLst>
                  <a:outerShdw blurRad="38100" dist="19050" dir="2700000" algn="tl" rotWithShape="0">
                    <a:schemeClr val="dk1">
                      <a:alpha val="40000"/>
                    </a:schemeClr>
                  </a:outerShdw>
                </a:effectLst>
              </a:rPr>
              <a:t>FB &amp; Instagram </a:t>
            </a:r>
            <a:r>
              <a:rPr lang="en-IN" sz="2800" b="1" dirty="0">
                <a:ln w="0"/>
                <a:effectLst>
                  <a:outerShdw blurRad="38100" dist="19050" dir="2700000" algn="tl" rotWithShape="0">
                    <a:schemeClr val="dk1">
                      <a:alpha val="40000"/>
                    </a:schemeClr>
                  </a:outerShdw>
                </a:effectLst>
              </a:rPr>
              <a:t>Campaign Screenshots</a:t>
            </a:r>
          </a:p>
        </p:txBody>
      </p:sp>
      <p:pic>
        <p:nvPicPr>
          <p:cNvPr id="3" name="Picture 2">
            <a:extLst>
              <a:ext uri="{FF2B5EF4-FFF2-40B4-BE49-F238E27FC236}">
                <a16:creationId xmlns:a16="http://schemas.microsoft.com/office/drawing/2014/main" id="{A564DFF7-E426-9DCC-FCF5-2AB77E2B5A53}"/>
              </a:ext>
            </a:extLst>
          </p:cNvPr>
          <p:cNvPicPr>
            <a:picLocks noChangeAspect="1"/>
          </p:cNvPicPr>
          <p:nvPr/>
        </p:nvPicPr>
        <p:blipFill>
          <a:blip r:embed="rId2"/>
          <a:stretch>
            <a:fillRect/>
          </a:stretch>
        </p:blipFill>
        <p:spPr>
          <a:xfrm>
            <a:off x="0" y="33345"/>
            <a:ext cx="4052994" cy="33444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3E2A08FB-84CE-99B1-5894-2F0D1B4424A2}"/>
              </a:ext>
            </a:extLst>
          </p:cNvPr>
          <p:cNvPicPr>
            <a:picLocks noChangeAspect="1"/>
          </p:cNvPicPr>
          <p:nvPr/>
        </p:nvPicPr>
        <p:blipFill>
          <a:blip r:embed="rId3"/>
          <a:stretch>
            <a:fillRect/>
          </a:stretch>
        </p:blipFill>
        <p:spPr>
          <a:xfrm>
            <a:off x="4286161" y="29249"/>
            <a:ext cx="3952867" cy="33974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07B660B1-32F8-4399-D141-E20A819AA732}"/>
              </a:ext>
            </a:extLst>
          </p:cNvPr>
          <p:cNvPicPr>
            <a:picLocks noChangeAspect="1"/>
          </p:cNvPicPr>
          <p:nvPr/>
        </p:nvPicPr>
        <p:blipFill>
          <a:blip r:embed="rId4"/>
          <a:stretch>
            <a:fillRect/>
          </a:stretch>
        </p:blipFill>
        <p:spPr>
          <a:xfrm>
            <a:off x="8378923" y="775800"/>
            <a:ext cx="3813077" cy="2394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E1FCB5BF-9AD6-5504-920F-2F823D326253}"/>
              </a:ext>
            </a:extLst>
          </p:cNvPr>
          <p:cNvPicPr>
            <a:picLocks noChangeAspect="1"/>
          </p:cNvPicPr>
          <p:nvPr/>
        </p:nvPicPr>
        <p:blipFill>
          <a:blip r:embed="rId5"/>
          <a:stretch>
            <a:fillRect/>
          </a:stretch>
        </p:blipFill>
        <p:spPr>
          <a:xfrm>
            <a:off x="432275" y="3571575"/>
            <a:ext cx="7576096" cy="31903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017903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D71FC-7FEA-308F-53F7-62E8CC53E7F3}"/>
            </a:ext>
          </a:extLst>
        </p:cNvPr>
        <p:cNvGrpSpPr/>
        <p:nvPr/>
      </p:nvGrpSpPr>
      <p:grpSpPr>
        <a:xfrm>
          <a:off x="0" y="0"/>
          <a:ext cx="0" cy="0"/>
          <a:chOff x="0" y="0"/>
          <a:chExt cx="0" cy="0"/>
        </a:xfrm>
      </p:grpSpPr>
      <p:sp>
        <p:nvSpPr>
          <p:cNvPr id="88" name="TextBox 87">
            <a:extLst>
              <a:ext uri="{FF2B5EF4-FFF2-40B4-BE49-F238E27FC236}">
                <a16:creationId xmlns:a16="http://schemas.microsoft.com/office/drawing/2014/main" id="{D8037238-F279-FC81-6D58-279556549591}"/>
              </a:ext>
            </a:extLst>
          </p:cNvPr>
          <p:cNvSpPr txBox="1"/>
          <p:nvPr/>
        </p:nvSpPr>
        <p:spPr>
          <a:xfrm>
            <a:off x="280882" y="168914"/>
            <a:ext cx="6356227" cy="769441"/>
          </a:xfrm>
          <a:prstGeom prst="rect">
            <a:avLst/>
          </a:prstGeom>
          <a:noFill/>
        </p:spPr>
        <p:txBody>
          <a:bodyPr wrap="none" rtlCol="0">
            <a:spAutoFit/>
          </a:bodyPr>
          <a:lstStyle/>
          <a:p>
            <a:r>
              <a:rPr lang="en-IN" sz="4400" dirty="0">
                <a:latin typeface="Fira Sans Medium" panose="020B0603050000020004" pitchFamily="34" charset="0"/>
              </a:rPr>
              <a:t>Paid Marketing Strategy</a:t>
            </a:r>
            <a:endParaRPr lang="en-IN" sz="3600" dirty="0">
              <a:latin typeface="Fira Sans Medium" panose="020B0603050000020004" pitchFamily="34" charset="0"/>
            </a:endParaRPr>
          </a:p>
        </p:txBody>
      </p:sp>
      <p:grpSp>
        <p:nvGrpSpPr>
          <p:cNvPr id="65" name="Group 64">
            <a:extLst>
              <a:ext uri="{FF2B5EF4-FFF2-40B4-BE49-F238E27FC236}">
                <a16:creationId xmlns:a16="http://schemas.microsoft.com/office/drawing/2014/main" id="{FF7141AD-D1A4-3B05-950D-39E21B08C034}"/>
              </a:ext>
            </a:extLst>
          </p:cNvPr>
          <p:cNvGrpSpPr/>
          <p:nvPr/>
        </p:nvGrpSpPr>
        <p:grpSpPr>
          <a:xfrm rot="12147091">
            <a:off x="10215311" y="5533587"/>
            <a:ext cx="2210578" cy="2419013"/>
            <a:chOff x="-447720" y="-856723"/>
            <a:chExt cx="2210578" cy="2419013"/>
          </a:xfrm>
        </p:grpSpPr>
        <p:sp>
          <p:nvSpPr>
            <p:cNvPr id="66" name="Graphic 4">
              <a:extLst>
                <a:ext uri="{FF2B5EF4-FFF2-40B4-BE49-F238E27FC236}">
                  <a16:creationId xmlns:a16="http://schemas.microsoft.com/office/drawing/2014/main" id="{40EC9655-949A-090F-6E8D-6E3759918320}"/>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67" name="Graphic 4">
              <a:extLst>
                <a:ext uri="{FF2B5EF4-FFF2-40B4-BE49-F238E27FC236}">
                  <a16:creationId xmlns:a16="http://schemas.microsoft.com/office/drawing/2014/main" id="{95EB65F7-166C-2A7B-CCF2-4B5A0A934C5F}"/>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68" name="Graphic 11">
            <a:extLst>
              <a:ext uri="{FF2B5EF4-FFF2-40B4-BE49-F238E27FC236}">
                <a16:creationId xmlns:a16="http://schemas.microsoft.com/office/drawing/2014/main" id="{6F5D3DE6-8923-04C8-A516-71AA20D3D007}"/>
              </a:ext>
            </a:extLst>
          </p:cNvPr>
          <p:cNvSpPr/>
          <p:nvPr/>
        </p:nvSpPr>
        <p:spPr>
          <a:xfrm rot="7707741">
            <a:off x="11670176" y="571343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pic>
        <p:nvPicPr>
          <p:cNvPr id="3" name="Picture 2">
            <a:extLst>
              <a:ext uri="{FF2B5EF4-FFF2-40B4-BE49-F238E27FC236}">
                <a16:creationId xmlns:a16="http://schemas.microsoft.com/office/drawing/2014/main" id="{BDB09D5E-E6A9-BA85-3A31-48E6D5B46CA4}"/>
              </a:ext>
            </a:extLst>
          </p:cNvPr>
          <p:cNvPicPr>
            <a:picLocks noChangeAspect="1"/>
          </p:cNvPicPr>
          <p:nvPr/>
        </p:nvPicPr>
        <p:blipFill>
          <a:blip r:embed="rId2"/>
          <a:stretch>
            <a:fillRect/>
          </a:stretch>
        </p:blipFill>
        <p:spPr>
          <a:xfrm>
            <a:off x="207332" y="1306286"/>
            <a:ext cx="11777336" cy="36653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a:extLst>
              <a:ext uri="{FF2B5EF4-FFF2-40B4-BE49-F238E27FC236}">
                <a16:creationId xmlns:a16="http://schemas.microsoft.com/office/drawing/2014/main" id="{2974D02F-0EEE-29FE-2D54-9A9CEDDB86EB}"/>
              </a:ext>
            </a:extLst>
          </p:cNvPr>
          <p:cNvSpPr txBox="1"/>
          <p:nvPr/>
        </p:nvSpPr>
        <p:spPr>
          <a:xfrm>
            <a:off x="2377522" y="5812264"/>
            <a:ext cx="6441125" cy="52322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800" b="1" dirty="0">
                <a:ln w="0"/>
                <a:effectLst>
                  <a:outerShdw blurRad="38100" dist="19050" dir="2700000" algn="tl" rotWithShape="0">
                    <a:schemeClr val="dk1">
                      <a:alpha val="40000"/>
                    </a:schemeClr>
                  </a:outerShdw>
                </a:effectLst>
              </a:rPr>
              <a:t>Google Ads </a:t>
            </a:r>
            <a:r>
              <a:rPr lang="en-IN" sz="2800" b="1" dirty="0">
                <a:ln w="0"/>
                <a:effectLst>
                  <a:outerShdw blurRad="38100" dist="19050" dir="2700000" algn="tl" rotWithShape="0">
                    <a:schemeClr val="dk1">
                      <a:alpha val="40000"/>
                    </a:schemeClr>
                  </a:outerShdw>
                </a:effectLst>
              </a:rPr>
              <a:t>Campaign Screenshots</a:t>
            </a:r>
          </a:p>
        </p:txBody>
      </p:sp>
    </p:spTree>
    <p:extLst>
      <p:ext uri="{BB962C8B-B14F-4D97-AF65-F5344CB8AC3E}">
        <p14:creationId xmlns:p14="http://schemas.microsoft.com/office/powerpoint/2010/main" val="4002676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9A0F0-BCE8-1752-A9EF-4762B59060B3}"/>
            </a:ext>
          </a:extLst>
        </p:cNvPr>
        <p:cNvGrpSpPr/>
        <p:nvPr/>
      </p:nvGrpSpPr>
      <p:grpSpPr>
        <a:xfrm>
          <a:off x="0" y="0"/>
          <a:ext cx="0" cy="0"/>
          <a:chOff x="0" y="0"/>
          <a:chExt cx="0" cy="0"/>
        </a:xfrm>
      </p:grpSpPr>
      <p:sp>
        <p:nvSpPr>
          <p:cNvPr id="88" name="TextBox 87">
            <a:extLst>
              <a:ext uri="{FF2B5EF4-FFF2-40B4-BE49-F238E27FC236}">
                <a16:creationId xmlns:a16="http://schemas.microsoft.com/office/drawing/2014/main" id="{0417E892-FD9C-1EBB-7194-4BE3A72FF44A}"/>
              </a:ext>
            </a:extLst>
          </p:cNvPr>
          <p:cNvSpPr txBox="1"/>
          <p:nvPr/>
        </p:nvSpPr>
        <p:spPr>
          <a:xfrm>
            <a:off x="280882" y="168914"/>
            <a:ext cx="10726013" cy="769441"/>
          </a:xfrm>
          <a:prstGeom prst="rect">
            <a:avLst/>
          </a:prstGeom>
          <a:noFill/>
        </p:spPr>
        <p:txBody>
          <a:bodyPr wrap="none" rtlCol="0">
            <a:spAutoFit/>
          </a:bodyPr>
          <a:lstStyle/>
          <a:p>
            <a:r>
              <a:rPr lang="en-IN" sz="4400" dirty="0">
                <a:latin typeface="Fira Sans Medium" panose="020B0603050000020004" pitchFamily="34" charset="0"/>
              </a:rPr>
              <a:t>Paid Marketing Strategy (on AIDA Funnel)</a:t>
            </a:r>
            <a:endParaRPr lang="en-IN" sz="3600" dirty="0">
              <a:latin typeface="Fira Sans Medium" panose="020B0603050000020004" pitchFamily="34" charset="0"/>
            </a:endParaRPr>
          </a:p>
        </p:txBody>
      </p:sp>
      <p:grpSp>
        <p:nvGrpSpPr>
          <p:cNvPr id="65" name="Group 64">
            <a:extLst>
              <a:ext uri="{FF2B5EF4-FFF2-40B4-BE49-F238E27FC236}">
                <a16:creationId xmlns:a16="http://schemas.microsoft.com/office/drawing/2014/main" id="{DD642BF1-3F4C-7250-514D-760254666167}"/>
              </a:ext>
            </a:extLst>
          </p:cNvPr>
          <p:cNvGrpSpPr/>
          <p:nvPr/>
        </p:nvGrpSpPr>
        <p:grpSpPr>
          <a:xfrm rot="12147091">
            <a:off x="10215311" y="5533587"/>
            <a:ext cx="2210578" cy="2419013"/>
            <a:chOff x="-447720" y="-856723"/>
            <a:chExt cx="2210578" cy="2419013"/>
          </a:xfrm>
        </p:grpSpPr>
        <p:sp>
          <p:nvSpPr>
            <p:cNvPr id="66" name="Graphic 4">
              <a:extLst>
                <a:ext uri="{FF2B5EF4-FFF2-40B4-BE49-F238E27FC236}">
                  <a16:creationId xmlns:a16="http://schemas.microsoft.com/office/drawing/2014/main" id="{83D4C8D3-8B3C-0445-D9D0-D78EDD38FB8F}"/>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67" name="Graphic 4">
              <a:extLst>
                <a:ext uri="{FF2B5EF4-FFF2-40B4-BE49-F238E27FC236}">
                  <a16:creationId xmlns:a16="http://schemas.microsoft.com/office/drawing/2014/main" id="{B846DEE2-E860-6F4C-9D42-F20886EE0413}"/>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68" name="Graphic 11">
            <a:extLst>
              <a:ext uri="{FF2B5EF4-FFF2-40B4-BE49-F238E27FC236}">
                <a16:creationId xmlns:a16="http://schemas.microsoft.com/office/drawing/2014/main" id="{591E71C6-582C-8153-CEFD-FF7E65B8F7B4}"/>
              </a:ext>
            </a:extLst>
          </p:cNvPr>
          <p:cNvSpPr/>
          <p:nvPr/>
        </p:nvSpPr>
        <p:spPr>
          <a:xfrm rot="7707741">
            <a:off x="11670176" y="571343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3" name="TextBox 2">
            <a:extLst>
              <a:ext uri="{FF2B5EF4-FFF2-40B4-BE49-F238E27FC236}">
                <a16:creationId xmlns:a16="http://schemas.microsoft.com/office/drawing/2014/main" id="{AD03F33D-3872-1091-3015-720A8A3764DE}"/>
              </a:ext>
            </a:extLst>
          </p:cNvPr>
          <p:cNvSpPr txBox="1"/>
          <p:nvPr/>
        </p:nvSpPr>
        <p:spPr>
          <a:xfrm>
            <a:off x="280882" y="1231002"/>
            <a:ext cx="10907619" cy="461665"/>
          </a:xfrm>
          <a:prstGeom prst="rect">
            <a:avLst/>
          </a:prstGeom>
          <a:noFill/>
        </p:spPr>
        <p:txBody>
          <a:bodyPr wrap="square">
            <a:spAutoFit/>
          </a:bodyPr>
          <a:lstStyle/>
          <a:p>
            <a:r>
              <a:rPr lang="en-US" sz="2400" b="1" u="sng" dirty="0"/>
              <a:t>The Total Marketing Budget is ₹1,18,000</a:t>
            </a:r>
            <a:r>
              <a:rPr lang="en-IN" sz="2400" b="1" u="sng" dirty="0"/>
              <a:t> (1,00,000 + 18% GST)</a:t>
            </a:r>
          </a:p>
        </p:txBody>
      </p:sp>
      <p:sp>
        <p:nvSpPr>
          <p:cNvPr id="16" name="TextBox 15">
            <a:extLst>
              <a:ext uri="{FF2B5EF4-FFF2-40B4-BE49-F238E27FC236}">
                <a16:creationId xmlns:a16="http://schemas.microsoft.com/office/drawing/2014/main" id="{13405C95-48B0-02E3-51DD-E576AD03B615}"/>
              </a:ext>
            </a:extLst>
          </p:cNvPr>
          <p:cNvSpPr txBox="1"/>
          <p:nvPr/>
        </p:nvSpPr>
        <p:spPr>
          <a:xfrm>
            <a:off x="349898" y="1978169"/>
            <a:ext cx="6316824" cy="1477328"/>
          </a:xfrm>
          <a:prstGeom prst="rect">
            <a:avLst/>
          </a:prstGeom>
          <a:noFill/>
        </p:spPr>
        <p:txBody>
          <a:bodyPr wrap="square">
            <a:spAutoFit/>
          </a:bodyPr>
          <a:lstStyle/>
          <a:p>
            <a:r>
              <a:rPr lang="en-US" b="1" dirty="0"/>
              <a:t>Budget Allocation :-</a:t>
            </a:r>
          </a:p>
          <a:p>
            <a:r>
              <a:rPr lang="en-US" dirty="0"/>
              <a:t> </a:t>
            </a:r>
          </a:p>
          <a:p>
            <a:pPr marL="285750" indent="-285750">
              <a:buFont typeface="Arial" panose="020B0604020202020204" pitchFamily="34" charset="0"/>
              <a:buChar char="•"/>
            </a:pPr>
            <a:r>
              <a:rPr lang="en-US" dirty="0"/>
              <a:t>Facebook &amp; Instagram Ads - ₹30,000</a:t>
            </a:r>
          </a:p>
          <a:p>
            <a:pPr marL="285750" indent="-285750">
              <a:buFont typeface="Arial" panose="020B0604020202020204" pitchFamily="34" charset="0"/>
              <a:buChar char="•"/>
            </a:pPr>
            <a:r>
              <a:rPr lang="en-US" dirty="0"/>
              <a:t>Google Ads - ₹50,000</a:t>
            </a:r>
          </a:p>
          <a:p>
            <a:pPr marL="285750" indent="-285750">
              <a:buFont typeface="Arial" panose="020B0604020202020204" pitchFamily="34" charset="0"/>
              <a:buChar char="•"/>
            </a:pPr>
            <a:r>
              <a:rPr lang="en-US" dirty="0"/>
              <a:t>LinkedIn Ads -  ₹20,000</a:t>
            </a:r>
            <a:endParaRPr lang="en-IN" dirty="0"/>
          </a:p>
        </p:txBody>
      </p:sp>
      <p:sp>
        <p:nvSpPr>
          <p:cNvPr id="18" name="TextBox 17">
            <a:extLst>
              <a:ext uri="{FF2B5EF4-FFF2-40B4-BE49-F238E27FC236}">
                <a16:creationId xmlns:a16="http://schemas.microsoft.com/office/drawing/2014/main" id="{042AE095-3F08-9AE5-EB96-50720C547582}"/>
              </a:ext>
            </a:extLst>
          </p:cNvPr>
          <p:cNvSpPr txBox="1"/>
          <p:nvPr/>
        </p:nvSpPr>
        <p:spPr>
          <a:xfrm>
            <a:off x="313913" y="3821085"/>
            <a:ext cx="6316824" cy="2585323"/>
          </a:xfrm>
          <a:prstGeom prst="rect">
            <a:avLst/>
          </a:prstGeom>
          <a:noFill/>
        </p:spPr>
        <p:txBody>
          <a:bodyPr wrap="square">
            <a:spAutoFit/>
          </a:bodyPr>
          <a:lstStyle/>
          <a:p>
            <a:r>
              <a:rPr lang="en-IN" b="1" dirty="0"/>
              <a:t>3.  </a:t>
            </a:r>
            <a:r>
              <a:rPr lang="en-IN" b="1" u="sng" dirty="0">
                <a:highlight>
                  <a:srgbClr val="FFFF00"/>
                </a:highlight>
              </a:rPr>
              <a:t>Desire Stage</a:t>
            </a:r>
          </a:p>
          <a:p>
            <a:endParaRPr lang="en-IN" b="1" dirty="0"/>
          </a:p>
          <a:p>
            <a:r>
              <a:rPr lang="en-US" b="1" dirty="0"/>
              <a:t>Platforms Used</a:t>
            </a:r>
          </a:p>
          <a:p>
            <a:pPr marL="285750" indent="-285750">
              <a:buFont typeface="Arial" panose="020B0604020202020204" pitchFamily="34" charset="0"/>
              <a:buChar char="•"/>
            </a:pPr>
            <a:r>
              <a:rPr lang="en-IN" dirty="0"/>
              <a:t>LinkedIn Ads</a:t>
            </a:r>
          </a:p>
          <a:p>
            <a:pPr marL="285750" indent="-285750">
              <a:buFont typeface="Arial" panose="020B0604020202020204" pitchFamily="34" charset="0"/>
              <a:buChar char="•"/>
            </a:pPr>
            <a:r>
              <a:rPr lang="en-US" dirty="0"/>
              <a:t>Google Ads</a:t>
            </a:r>
          </a:p>
          <a:p>
            <a:pPr>
              <a:buFont typeface="Arial" panose="020B0604020202020204" pitchFamily="34" charset="0"/>
              <a:buChar char="•"/>
            </a:pPr>
            <a:endParaRPr lang="en-US" dirty="0"/>
          </a:p>
          <a:p>
            <a:r>
              <a:rPr lang="en-US" b="1" dirty="0"/>
              <a:t>Budget Allocation</a:t>
            </a:r>
          </a:p>
          <a:p>
            <a:r>
              <a:rPr lang="en-IN" dirty="0"/>
              <a:t>LinkedIn Ads</a:t>
            </a:r>
            <a:r>
              <a:rPr lang="en-US" dirty="0"/>
              <a:t>: ₹11,800 (10,000 + 18% GST) </a:t>
            </a:r>
          </a:p>
          <a:p>
            <a:r>
              <a:rPr lang="en-US" dirty="0"/>
              <a:t>Google Ads: ₹11,800 (10,000 + 18% GST) </a:t>
            </a:r>
          </a:p>
        </p:txBody>
      </p:sp>
    </p:spTree>
    <p:extLst>
      <p:ext uri="{BB962C8B-B14F-4D97-AF65-F5344CB8AC3E}">
        <p14:creationId xmlns:p14="http://schemas.microsoft.com/office/powerpoint/2010/main" val="27258744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5A8A4-6833-8D36-8627-CFAF9A508D67}"/>
            </a:ext>
          </a:extLst>
        </p:cNvPr>
        <p:cNvGrpSpPr/>
        <p:nvPr/>
      </p:nvGrpSpPr>
      <p:grpSpPr>
        <a:xfrm>
          <a:off x="0" y="0"/>
          <a:ext cx="0" cy="0"/>
          <a:chOff x="0" y="0"/>
          <a:chExt cx="0" cy="0"/>
        </a:xfrm>
      </p:grpSpPr>
      <p:grpSp>
        <p:nvGrpSpPr>
          <p:cNvPr id="65" name="Group 64">
            <a:extLst>
              <a:ext uri="{FF2B5EF4-FFF2-40B4-BE49-F238E27FC236}">
                <a16:creationId xmlns:a16="http://schemas.microsoft.com/office/drawing/2014/main" id="{860F2C2D-1D2F-626A-83AB-01A762615F11}"/>
              </a:ext>
            </a:extLst>
          </p:cNvPr>
          <p:cNvGrpSpPr/>
          <p:nvPr/>
        </p:nvGrpSpPr>
        <p:grpSpPr>
          <a:xfrm rot="12147091">
            <a:off x="10215311" y="5533587"/>
            <a:ext cx="2210578" cy="2419013"/>
            <a:chOff x="-447720" y="-856723"/>
            <a:chExt cx="2210578" cy="2419013"/>
          </a:xfrm>
        </p:grpSpPr>
        <p:sp>
          <p:nvSpPr>
            <p:cNvPr id="66" name="Graphic 4">
              <a:extLst>
                <a:ext uri="{FF2B5EF4-FFF2-40B4-BE49-F238E27FC236}">
                  <a16:creationId xmlns:a16="http://schemas.microsoft.com/office/drawing/2014/main" id="{01C66C25-ECAB-F6C5-54D6-20CAE030B4EF}"/>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67" name="Graphic 4">
              <a:extLst>
                <a:ext uri="{FF2B5EF4-FFF2-40B4-BE49-F238E27FC236}">
                  <a16:creationId xmlns:a16="http://schemas.microsoft.com/office/drawing/2014/main" id="{A7E9E474-7C97-5253-9B41-12FC869F282F}"/>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68" name="Graphic 11">
            <a:extLst>
              <a:ext uri="{FF2B5EF4-FFF2-40B4-BE49-F238E27FC236}">
                <a16:creationId xmlns:a16="http://schemas.microsoft.com/office/drawing/2014/main" id="{A8EFEEE9-80BC-4A40-09D5-4FB7638A1199}"/>
              </a:ext>
            </a:extLst>
          </p:cNvPr>
          <p:cNvSpPr/>
          <p:nvPr/>
        </p:nvSpPr>
        <p:spPr>
          <a:xfrm rot="7707741">
            <a:off x="11670176" y="571343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18" name="TextBox 17">
            <a:extLst>
              <a:ext uri="{FF2B5EF4-FFF2-40B4-BE49-F238E27FC236}">
                <a16:creationId xmlns:a16="http://schemas.microsoft.com/office/drawing/2014/main" id="{D605F540-7D48-FCE9-82C6-C3F65FE974E9}"/>
              </a:ext>
            </a:extLst>
          </p:cNvPr>
          <p:cNvSpPr txBox="1"/>
          <p:nvPr/>
        </p:nvSpPr>
        <p:spPr>
          <a:xfrm>
            <a:off x="2662433" y="5711289"/>
            <a:ext cx="6378931" cy="52322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800" b="1" dirty="0">
                <a:ln w="0"/>
                <a:effectLst>
                  <a:outerShdw blurRad="38100" dist="19050" dir="2700000" algn="tl" rotWithShape="0">
                    <a:schemeClr val="dk1">
                      <a:alpha val="40000"/>
                    </a:schemeClr>
                  </a:outerShdw>
                </a:effectLst>
              </a:rPr>
              <a:t>LinkedIn Ads </a:t>
            </a:r>
            <a:r>
              <a:rPr lang="en-IN" sz="2800" b="1" dirty="0">
                <a:ln w="0"/>
                <a:effectLst>
                  <a:outerShdw blurRad="38100" dist="19050" dir="2700000" algn="tl" rotWithShape="0">
                    <a:schemeClr val="dk1">
                      <a:alpha val="40000"/>
                    </a:schemeClr>
                  </a:outerShdw>
                </a:effectLst>
              </a:rPr>
              <a:t>Campaign Screenshots</a:t>
            </a:r>
          </a:p>
        </p:txBody>
      </p:sp>
      <p:pic>
        <p:nvPicPr>
          <p:cNvPr id="8" name="Picture 7">
            <a:extLst>
              <a:ext uri="{FF2B5EF4-FFF2-40B4-BE49-F238E27FC236}">
                <a16:creationId xmlns:a16="http://schemas.microsoft.com/office/drawing/2014/main" id="{930FB900-C51C-68DD-2CF8-55326888CD6F}"/>
              </a:ext>
            </a:extLst>
          </p:cNvPr>
          <p:cNvPicPr>
            <a:picLocks noChangeAspect="1"/>
          </p:cNvPicPr>
          <p:nvPr/>
        </p:nvPicPr>
        <p:blipFill>
          <a:blip r:embed="rId2"/>
          <a:stretch>
            <a:fillRect/>
          </a:stretch>
        </p:blipFill>
        <p:spPr>
          <a:xfrm>
            <a:off x="133739" y="830425"/>
            <a:ext cx="11924522" cy="40509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85340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842C3-94E1-51EE-4631-30EF7E59226F}"/>
            </a:ext>
          </a:extLst>
        </p:cNvPr>
        <p:cNvGrpSpPr/>
        <p:nvPr/>
      </p:nvGrpSpPr>
      <p:grpSpPr>
        <a:xfrm>
          <a:off x="0" y="0"/>
          <a:ext cx="0" cy="0"/>
          <a:chOff x="0" y="0"/>
          <a:chExt cx="0" cy="0"/>
        </a:xfrm>
      </p:grpSpPr>
      <p:sp>
        <p:nvSpPr>
          <p:cNvPr id="88" name="TextBox 87">
            <a:extLst>
              <a:ext uri="{FF2B5EF4-FFF2-40B4-BE49-F238E27FC236}">
                <a16:creationId xmlns:a16="http://schemas.microsoft.com/office/drawing/2014/main" id="{930721D6-AC10-30F5-7C1D-DFB6B3A04C56}"/>
              </a:ext>
            </a:extLst>
          </p:cNvPr>
          <p:cNvSpPr txBox="1"/>
          <p:nvPr/>
        </p:nvSpPr>
        <p:spPr>
          <a:xfrm>
            <a:off x="280882" y="168914"/>
            <a:ext cx="6356227" cy="769441"/>
          </a:xfrm>
          <a:prstGeom prst="rect">
            <a:avLst/>
          </a:prstGeom>
          <a:noFill/>
        </p:spPr>
        <p:txBody>
          <a:bodyPr wrap="none" rtlCol="0">
            <a:spAutoFit/>
          </a:bodyPr>
          <a:lstStyle/>
          <a:p>
            <a:r>
              <a:rPr lang="en-IN" sz="4400" dirty="0">
                <a:latin typeface="Fira Sans Medium" panose="020B0603050000020004" pitchFamily="34" charset="0"/>
              </a:rPr>
              <a:t>Paid Marketing Strategy</a:t>
            </a:r>
            <a:endParaRPr lang="en-IN" sz="3600" dirty="0">
              <a:latin typeface="Fira Sans Medium" panose="020B0603050000020004" pitchFamily="34" charset="0"/>
            </a:endParaRPr>
          </a:p>
        </p:txBody>
      </p:sp>
      <p:grpSp>
        <p:nvGrpSpPr>
          <p:cNvPr id="65" name="Group 64">
            <a:extLst>
              <a:ext uri="{FF2B5EF4-FFF2-40B4-BE49-F238E27FC236}">
                <a16:creationId xmlns:a16="http://schemas.microsoft.com/office/drawing/2014/main" id="{5E415E75-C257-90FC-3A89-027A28AD2610}"/>
              </a:ext>
            </a:extLst>
          </p:cNvPr>
          <p:cNvGrpSpPr/>
          <p:nvPr/>
        </p:nvGrpSpPr>
        <p:grpSpPr>
          <a:xfrm rot="12147091">
            <a:off x="10215311" y="5533587"/>
            <a:ext cx="2210578" cy="2419013"/>
            <a:chOff x="-447720" y="-856723"/>
            <a:chExt cx="2210578" cy="2419013"/>
          </a:xfrm>
        </p:grpSpPr>
        <p:sp>
          <p:nvSpPr>
            <p:cNvPr id="66" name="Graphic 4">
              <a:extLst>
                <a:ext uri="{FF2B5EF4-FFF2-40B4-BE49-F238E27FC236}">
                  <a16:creationId xmlns:a16="http://schemas.microsoft.com/office/drawing/2014/main" id="{F50AB5E1-CA45-5708-951A-6CACF61DD7C2}"/>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67" name="Graphic 4">
              <a:extLst>
                <a:ext uri="{FF2B5EF4-FFF2-40B4-BE49-F238E27FC236}">
                  <a16:creationId xmlns:a16="http://schemas.microsoft.com/office/drawing/2014/main" id="{E4A7DCE6-9B26-D516-44D9-3298BFDF03C3}"/>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68" name="Graphic 11">
            <a:extLst>
              <a:ext uri="{FF2B5EF4-FFF2-40B4-BE49-F238E27FC236}">
                <a16:creationId xmlns:a16="http://schemas.microsoft.com/office/drawing/2014/main" id="{B1B3A971-001B-AEC2-3160-2164999566CA}"/>
              </a:ext>
            </a:extLst>
          </p:cNvPr>
          <p:cNvSpPr/>
          <p:nvPr/>
        </p:nvSpPr>
        <p:spPr>
          <a:xfrm rot="7707741">
            <a:off x="11670176" y="571343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5" name="TextBox 4">
            <a:extLst>
              <a:ext uri="{FF2B5EF4-FFF2-40B4-BE49-F238E27FC236}">
                <a16:creationId xmlns:a16="http://schemas.microsoft.com/office/drawing/2014/main" id="{D8FF6692-2C39-2683-3AB3-04DDBECAC1CB}"/>
              </a:ext>
            </a:extLst>
          </p:cNvPr>
          <p:cNvSpPr txBox="1"/>
          <p:nvPr/>
        </p:nvSpPr>
        <p:spPr>
          <a:xfrm>
            <a:off x="2321538" y="6085798"/>
            <a:ext cx="6441125" cy="52322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800" b="1" dirty="0">
                <a:ln w="0"/>
                <a:effectLst>
                  <a:outerShdw blurRad="38100" dist="19050" dir="2700000" algn="tl" rotWithShape="0">
                    <a:schemeClr val="dk1">
                      <a:alpha val="40000"/>
                    </a:schemeClr>
                  </a:outerShdw>
                </a:effectLst>
              </a:rPr>
              <a:t>Google Ads </a:t>
            </a:r>
            <a:r>
              <a:rPr lang="en-IN" sz="2800" b="1" dirty="0">
                <a:ln w="0"/>
                <a:effectLst>
                  <a:outerShdw blurRad="38100" dist="19050" dir="2700000" algn="tl" rotWithShape="0">
                    <a:schemeClr val="dk1">
                      <a:alpha val="40000"/>
                    </a:schemeClr>
                  </a:outerShdw>
                </a:effectLst>
              </a:rPr>
              <a:t>Campaign Screenshots</a:t>
            </a:r>
          </a:p>
        </p:txBody>
      </p:sp>
      <p:pic>
        <p:nvPicPr>
          <p:cNvPr id="4" name="Picture 3">
            <a:extLst>
              <a:ext uri="{FF2B5EF4-FFF2-40B4-BE49-F238E27FC236}">
                <a16:creationId xmlns:a16="http://schemas.microsoft.com/office/drawing/2014/main" id="{0DE7AE94-F668-100C-A75C-806B143ADE8A}"/>
              </a:ext>
            </a:extLst>
          </p:cNvPr>
          <p:cNvPicPr>
            <a:picLocks noChangeAspect="1"/>
          </p:cNvPicPr>
          <p:nvPr/>
        </p:nvPicPr>
        <p:blipFill>
          <a:blip r:embed="rId2"/>
          <a:stretch>
            <a:fillRect/>
          </a:stretch>
        </p:blipFill>
        <p:spPr>
          <a:xfrm>
            <a:off x="305461" y="938355"/>
            <a:ext cx="11026690" cy="48514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320656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3DD5E8-D6DD-D95A-BD1F-14A5D7E91CA5}"/>
            </a:ext>
          </a:extLst>
        </p:cNvPr>
        <p:cNvGrpSpPr/>
        <p:nvPr/>
      </p:nvGrpSpPr>
      <p:grpSpPr>
        <a:xfrm>
          <a:off x="0" y="0"/>
          <a:ext cx="0" cy="0"/>
          <a:chOff x="0" y="0"/>
          <a:chExt cx="0" cy="0"/>
        </a:xfrm>
      </p:grpSpPr>
      <p:sp>
        <p:nvSpPr>
          <p:cNvPr id="88" name="TextBox 87">
            <a:extLst>
              <a:ext uri="{FF2B5EF4-FFF2-40B4-BE49-F238E27FC236}">
                <a16:creationId xmlns:a16="http://schemas.microsoft.com/office/drawing/2014/main" id="{ADAC28F5-A883-0E75-4315-F8031414030D}"/>
              </a:ext>
            </a:extLst>
          </p:cNvPr>
          <p:cNvSpPr txBox="1"/>
          <p:nvPr/>
        </p:nvSpPr>
        <p:spPr>
          <a:xfrm>
            <a:off x="280882" y="168914"/>
            <a:ext cx="10726013" cy="769441"/>
          </a:xfrm>
          <a:prstGeom prst="rect">
            <a:avLst/>
          </a:prstGeom>
          <a:noFill/>
        </p:spPr>
        <p:txBody>
          <a:bodyPr wrap="none" rtlCol="0">
            <a:spAutoFit/>
          </a:bodyPr>
          <a:lstStyle/>
          <a:p>
            <a:r>
              <a:rPr lang="en-IN" sz="4400" dirty="0">
                <a:latin typeface="Fira Sans Medium" panose="020B0603050000020004" pitchFamily="34" charset="0"/>
              </a:rPr>
              <a:t>Paid Marketing Strategy (on AIDA Funnel)</a:t>
            </a:r>
            <a:endParaRPr lang="en-IN" sz="3600" dirty="0">
              <a:latin typeface="Fira Sans Medium" panose="020B0603050000020004" pitchFamily="34" charset="0"/>
            </a:endParaRPr>
          </a:p>
        </p:txBody>
      </p:sp>
      <p:grpSp>
        <p:nvGrpSpPr>
          <p:cNvPr id="65" name="Group 64">
            <a:extLst>
              <a:ext uri="{FF2B5EF4-FFF2-40B4-BE49-F238E27FC236}">
                <a16:creationId xmlns:a16="http://schemas.microsoft.com/office/drawing/2014/main" id="{C4F85C9B-0E8F-E5C6-1583-509D0E535A26}"/>
              </a:ext>
            </a:extLst>
          </p:cNvPr>
          <p:cNvGrpSpPr/>
          <p:nvPr/>
        </p:nvGrpSpPr>
        <p:grpSpPr>
          <a:xfrm rot="12147091">
            <a:off x="10215311" y="5533587"/>
            <a:ext cx="2210578" cy="2419013"/>
            <a:chOff x="-447720" y="-856723"/>
            <a:chExt cx="2210578" cy="2419013"/>
          </a:xfrm>
        </p:grpSpPr>
        <p:sp>
          <p:nvSpPr>
            <p:cNvPr id="66" name="Graphic 4">
              <a:extLst>
                <a:ext uri="{FF2B5EF4-FFF2-40B4-BE49-F238E27FC236}">
                  <a16:creationId xmlns:a16="http://schemas.microsoft.com/office/drawing/2014/main" id="{04935E6D-189B-91CF-275B-CE52A1FABC17}"/>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67" name="Graphic 4">
              <a:extLst>
                <a:ext uri="{FF2B5EF4-FFF2-40B4-BE49-F238E27FC236}">
                  <a16:creationId xmlns:a16="http://schemas.microsoft.com/office/drawing/2014/main" id="{6B7D053E-9C8C-8E72-32F4-11FDAACA180A}"/>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68" name="Graphic 11">
            <a:extLst>
              <a:ext uri="{FF2B5EF4-FFF2-40B4-BE49-F238E27FC236}">
                <a16:creationId xmlns:a16="http://schemas.microsoft.com/office/drawing/2014/main" id="{B7294FB8-D61B-86B5-743C-1AABCCEE0041}"/>
              </a:ext>
            </a:extLst>
          </p:cNvPr>
          <p:cNvSpPr/>
          <p:nvPr/>
        </p:nvSpPr>
        <p:spPr>
          <a:xfrm rot="7707741">
            <a:off x="11670176" y="571343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3" name="TextBox 2">
            <a:extLst>
              <a:ext uri="{FF2B5EF4-FFF2-40B4-BE49-F238E27FC236}">
                <a16:creationId xmlns:a16="http://schemas.microsoft.com/office/drawing/2014/main" id="{1BEA1DA4-AD7E-04E1-5A97-A69EC2DF1AF0}"/>
              </a:ext>
            </a:extLst>
          </p:cNvPr>
          <p:cNvSpPr txBox="1"/>
          <p:nvPr/>
        </p:nvSpPr>
        <p:spPr>
          <a:xfrm>
            <a:off x="280882" y="1231002"/>
            <a:ext cx="10907619" cy="461665"/>
          </a:xfrm>
          <a:prstGeom prst="rect">
            <a:avLst/>
          </a:prstGeom>
          <a:noFill/>
        </p:spPr>
        <p:txBody>
          <a:bodyPr wrap="square">
            <a:spAutoFit/>
          </a:bodyPr>
          <a:lstStyle/>
          <a:p>
            <a:r>
              <a:rPr lang="en-US" sz="2400" b="1" u="sng" dirty="0"/>
              <a:t>The Total Marketing Budget is ₹1,18,000</a:t>
            </a:r>
            <a:r>
              <a:rPr lang="en-IN" sz="2400" b="1" u="sng" dirty="0"/>
              <a:t> (1,00,000 + 18% GST)</a:t>
            </a:r>
          </a:p>
        </p:txBody>
      </p:sp>
      <p:sp>
        <p:nvSpPr>
          <p:cNvPr id="16" name="TextBox 15">
            <a:extLst>
              <a:ext uri="{FF2B5EF4-FFF2-40B4-BE49-F238E27FC236}">
                <a16:creationId xmlns:a16="http://schemas.microsoft.com/office/drawing/2014/main" id="{C6DF18C6-8DD2-CFCE-340A-9AE074803310}"/>
              </a:ext>
            </a:extLst>
          </p:cNvPr>
          <p:cNvSpPr txBox="1"/>
          <p:nvPr/>
        </p:nvSpPr>
        <p:spPr>
          <a:xfrm>
            <a:off x="349898" y="1978169"/>
            <a:ext cx="6316824" cy="1477328"/>
          </a:xfrm>
          <a:prstGeom prst="rect">
            <a:avLst/>
          </a:prstGeom>
          <a:noFill/>
        </p:spPr>
        <p:txBody>
          <a:bodyPr wrap="square">
            <a:spAutoFit/>
          </a:bodyPr>
          <a:lstStyle/>
          <a:p>
            <a:r>
              <a:rPr lang="en-US" b="1" dirty="0"/>
              <a:t>Budget Allocation :-</a:t>
            </a:r>
          </a:p>
          <a:p>
            <a:r>
              <a:rPr lang="en-US" dirty="0"/>
              <a:t> </a:t>
            </a:r>
          </a:p>
          <a:p>
            <a:pPr marL="285750" indent="-285750">
              <a:buFont typeface="Arial" panose="020B0604020202020204" pitchFamily="34" charset="0"/>
              <a:buChar char="•"/>
            </a:pPr>
            <a:r>
              <a:rPr lang="en-US" dirty="0"/>
              <a:t>Facebook &amp; Instagram Ads - ₹30,000</a:t>
            </a:r>
          </a:p>
          <a:p>
            <a:pPr marL="285750" indent="-285750">
              <a:buFont typeface="Arial" panose="020B0604020202020204" pitchFamily="34" charset="0"/>
              <a:buChar char="•"/>
            </a:pPr>
            <a:r>
              <a:rPr lang="en-US" dirty="0"/>
              <a:t>Google Ads - ₹50,000</a:t>
            </a:r>
          </a:p>
          <a:p>
            <a:pPr marL="285750" indent="-285750">
              <a:buFont typeface="Arial" panose="020B0604020202020204" pitchFamily="34" charset="0"/>
              <a:buChar char="•"/>
            </a:pPr>
            <a:r>
              <a:rPr lang="en-US" dirty="0"/>
              <a:t>LinkedIn Ads -  ₹20,000</a:t>
            </a:r>
            <a:endParaRPr lang="en-IN" dirty="0"/>
          </a:p>
        </p:txBody>
      </p:sp>
      <p:sp>
        <p:nvSpPr>
          <p:cNvPr id="18" name="TextBox 17">
            <a:extLst>
              <a:ext uri="{FF2B5EF4-FFF2-40B4-BE49-F238E27FC236}">
                <a16:creationId xmlns:a16="http://schemas.microsoft.com/office/drawing/2014/main" id="{AE3D96EB-D0B9-12A7-BA2B-52235781BA78}"/>
              </a:ext>
            </a:extLst>
          </p:cNvPr>
          <p:cNvSpPr txBox="1"/>
          <p:nvPr/>
        </p:nvSpPr>
        <p:spPr>
          <a:xfrm>
            <a:off x="313913" y="3821085"/>
            <a:ext cx="6316824" cy="2585323"/>
          </a:xfrm>
          <a:prstGeom prst="rect">
            <a:avLst/>
          </a:prstGeom>
          <a:noFill/>
        </p:spPr>
        <p:txBody>
          <a:bodyPr wrap="square">
            <a:spAutoFit/>
          </a:bodyPr>
          <a:lstStyle/>
          <a:p>
            <a:r>
              <a:rPr lang="en-IN" b="1" dirty="0"/>
              <a:t>4.  </a:t>
            </a:r>
            <a:r>
              <a:rPr lang="en-IN" b="1" u="sng" dirty="0">
                <a:highlight>
                  <a:srgbClr val="FFFF00"/>
                </a:highlight>
              </a:rPr>
              <a:t>Action Stage</a:t>
            </a:r>
          </a:p>
          <a:p>
            <a:endParaRPr lang="en-IN" b="1" dirty="0"/>
          </a:p>
          <a:p>
            <a:r>
              <a:rPr lang="en-US" b="1" dirty="0"/>
              <a:t>Platforms Used</a:t>
            </a:r>
          </a:p>
          <a:p>
            <a:pPr marL="285750" lvl="0" indent="-285750">
              <a:buFont typeface="Arial" panose="020B0604020202020204" pitchFamily="34" charset="0"/>
              <a:buChar char="•"/>
            </a:pPr>
            <a:r>
              <a:rPr lang="en-IN" dirty="0"/>
              <a:t>Google Ads</a:t>
            </a:r>
          </a:p>
          <a:p>
            <a:pPr marL="285750" indent="-285750">
              <a:buFont typeface="Arial" panose="020B0604020202020204" pitchFamily="34" charset="0"/>
              <a:buChar char="•"/>
            </a:pPr>
            <a:r>
              <a:rPr lang="en-IN" dirty="0"/>
              <a:t>Facebook &amp; Instagram</a:t>
            </a:r>
          </a:p>
          <a:p>
            <a:endParaRPr lang="en-US" dirty="0"/>
          </a:p>
          <a:p>
            <a:r>
              <a:rPr lang="en-US" b="1" dirty="0"/>
              <a:t>Budget Allocation</a:t>
            </a:r>
          </a:p>
          <a:p>
            <a:r>
              <a:rPr lang="en-IN" dirty="0"/>
              <a:t>Facebook &amp; Instagram</a:t>
            </a:r>
            <a:r>
              <a:rPr lang="en-US" dirty="0"/>
              <a:t>: ₹11,800 (10,000 + 18% GST) </a:t>
            </a:r>
          </a:p>
          <a:p>
            <a:r>
              <a:rPr lang="en-US" dirty="0"/>
              <a:t>Google Ads: ₹11,800 (10,000 + 18% GST) </a:t>
            </a:r>
          </a:p>
        </p:txBody>
      </p:sp>
    </p:spTree>
    <p:extLst>
      <p:ext uri="{BB962C8B-B14F-4D97-AF65-F5344CB8AC3E}">
        <p14:creationId xmlns:p14="http://schemas.microsoft.com/office/powerpoint/2010/main" val="1537042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EEE865F0-6E4C-4D6E-A656-0D09E745146B}"/>
              </a:ext>
            </a:extLst>
          </p:cNvPr>
          <p:cNvSpPr txBox="1"/>
          <p:nvPr/>
        </p:nvSpPr>
        <p:spPr>
          <a:xfrm>
            <a:off x="493203" y="132085"/>
            <a:ext cx="5089855" cy="769441"/>
          </a:xfrm>
          <a:prstGeom prst="rect">
            <a:avLst/>
          </a:prstGeom>
          <a:noFill/>
        </p:spPr>
        <p:txBody>
          <a:bodyPr wrap="none" rtlCol="0">
            <a:spAutoFit/>
          </a:bodyPr>
          <a:lstStyle/>
          <a:p>
            <a:r>
              <a:rPr lang="en-IN" sz="4400" dirty="0">
                <a:latin typeface="Fira Sans Medium" panose="020B0603050000020004" pitchFamily="34" charset="0"/>
              </a:rPr>
              <a:t>Brand Introduction</a:t>
            </a:r>
            <a:endParaRPr lang="en-IN" sz="3600" dirty="0">
              <a:latin typeface="Fira Sans Medium" panose="020B0603050000020004" pitchFamily="34" charset="0"/>
            </a:endParaRPr>
          </a:p>
        </p:txBody>
      </p:sp>
      <p:sp>
        <p:nvSpPr>
          <p:cNvPr id="28" name="Rectangle: Rounded Corners 27">
            <a:extLst>
              <a:ext uri="{FF2B5EF4-FFF2-40B4-BE49-F238E27FC236}">
                <a16:creationId xmlns:a16="http://schemas.microsoft.com/office/drawing/2014/main" id="{216430F9-5092-4904-A933-48CB0D1F1F82}"/>
              </a:ext>
            </a:extLst>
          </p:cNvPr>
          <p:cNvSpPr/>
          <p:nvPr/>
        </p:nvSpPr>
        <p:spPr>
          <a:xfrm>
            <a:off x="5886450" y="662016"/>
            <a:ext cx="2936156" cy="4775995"/>
          </a:xfrm>
          <a:prstGeom prst="round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Freeform: Shape 28">
            <a:extLst>
              <a:ext uri="{FF2B5EF4-FFF2-40B4-BE49-F238E27FC236}">
                <a16:creationId xmlns:a16="http://schemas.microsoft.com/office/drawing/2014/main" id="{0C4896DC-1CC4-4D1F-A8FA-891FB41103C0}"/>
              </a:ext>
            </a:extLst>
          </p:cNvPr>
          <p:cNvSpPr/>
          <p:nvPr/>
        </p:nvSpPr>
        <p:spPr>
          <a:xfrm>
            <a:off x="6868878" y="5439738"/>
            <a:ext cx="390201" cy="278444"/>
          </a:xfrm>
          <a:custGeom>
            <a:avLst/>
            <a:gdLst>
              <a:gd name="connsiteX0" fmla="*/ 378083 w 589280"/>
              <a:gd name="connsiteY0" fmla="*/ 364135 h 420514"/>
              <a:gd name="connsiteX1" fmla="*/ 377956 w 589280"/>
              <a:gd name="connsiteY1" fmla="*/ 364765 h 420514"/>
              <a:gd name="connsiteX2" fmla="*/ 376253 w 589280"/>
              <a:gd name="connsiteY2" fmla="*/ 367291 h 420514"/>
              <a:gd name="connsiteX3" fmla="*/ 0 w 589280"/>
              <a:gd name="connsiteY3" fmla="*/ 0 h 420514"/>
              <a:gd name="connsiteX4" fmla="*/ 589280 w 589280"/>
              <a:gd name="connsiteY4" fmla="*/ 0 h 420514"/>
              <a:gd name="connsiteX5" fmla="*/ 378082 w 589280"/>
              <a:gd name="connsiteY5" fmla="*/ 364134 h 420514"/>
              <a:gd name="connsiteX6" fmla="*/ 376252 w 589280"/>
              <a:gd name="connsiteY6" fmla="*/ 367290 h 420514"/>
              <a:gd name="connsiteX7" fmla="*/ 358392 w 589280"/>
              <a:gd name="connsiteY7" fmla="*/ 393778 h 420514"/>
              <a:gd name="connsiteX8" fmla="*/ 293847 w 589280"/>
              <a:gd name="connsiteY8" fmla="*/ 420514 h 420514"/>
              <a:gd name="connsiteX9" fmla="*/ 229302 w 589280"/>
              <a:gd name="connsiteY9" fmla="*/ 393778 h 420514"/>
              <a:gd name="connsiteX10" fmla="*/ 222787 w 589280"/>
              <a:gd name="connsiteY10" fmla="*/ 384116 h 420514"/>
              <a:gd name="connsiteX11" fmla="*/ 208765 w 589280"/>
              <a:gd name="connsiteY11" fmla="*/ 359940 h 420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280" h="420514">
                <a:moveTo>
                  <a:pt x="378083" y="364135"/>
                </a:moveTo>
                <a:lnTo>
                  <a:pt x="377956" y="364765"/>
                </a:lnTo>
                <a:lnTo>
                  <a:pt x="376253" y="367291"/>
                </a:lnTo>
                <a:close/>
                <a:moveTo>
                  <a:pt x="0" y="0"/>
                </a:moveTo>
                <a:lnTo>
                  <a:pt x="589280" y="0"/>
                </a:lnTo>
                <a:lnTo>
                  <a:pt x="378082" y="364134"/>
                </a:lnTo>
                <a:lnTo>
                  <a:pt x="376252" y="367290"/>
                </a:lnTo>
                <a:lnTo>
                  <a:pt x="358392" y="393778"/>
                </a:lnTo>
                <a:cubicBezTo>
                  <a:pt x="341874" y="410297"/>
                  <a:pt x="319054" y="420514"/>
                  <a:pt x="293847" y="420514"/>
                </a:cubicBezTo>
                <a:cubicBezTo>
                  <a:pt x="268641" y="420514"/>
                  <a:pt x="245820" y="410297"/>
                  <a:pt x="229302" y="393778"/>
                </a:cubicBezTo>
                <a:lnTo>
                  <a:pt x="222787" y="384116"/>
                </a:lnTo>
                <a:lnTo>
                  <a:pt x="208765" y="359940"/>
                </a:ln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0" name="Rectangle: Rounded Corners 29">
            <a:extLst>
              <a:ext uri="{FF2B5EF4-FFF2-40B4-BE49-F238E27FC236}">
                <a16:creationId xmlns:a16="http://schemas.microsoft.com/office/drawing/2014/main" id="{518A852A-C3EC-446A-8F07-D81E11AC4A89}"/>
              </a:ext>
            </a:extLst>
          </p:cNvPr>
          <p:cNvSpPr/>
          <p:nvPr/>
        </p:nvSpPr>
        <p:spPr>
          <a:xfrm>
            <a:off x="8925166" y="132085"/>
            <a:ext cx="3195713" cy="5405904"/>
          </a:xfrm>
          <a:prstGeom prst="round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Freeform: Shape 30">
            <a:extLst>
              <a:ext uri="{FF2B5EF4-FFF2-40B4-BE49-F238E27FC236}">
                <a16:creationId xmlns:a16="http://schemas.microsoft.com/office/drawing/2014/main" id="{0E66D3E7-EB07-4733-B940-9A240A40D3A9}"/>
              </a:ext>
            </a:extLst>
          </p:cNvPr>
          <p:cNvSpPr/>
          <p:nvPr/>
        </p:nvSpPr>
        <p:spPr>
          <a:xfrm>
            <a:off x="9642626" y="5494179"/>
            <a:ext cx="390201" cy="278450"/>
          </a:xfrm>
          <a:custGeom>
            <a:avLst/>
            <a:gdLst>
              <a:gd name="connsiteX0" fmla="*/ 378083 w 589280"/>
              <a:gd name="connsiteY0" fmla="*/ 364135 h 420514"/>
              <a:gd name="connsiteX1" fmla="*/ 377956 w 589280"/>
              <a:gd name="connsiteY1" fmla="*/ 364765 h 420514"/>
              <a:gd name="connsiteX2" fmla="*/ 376253 w 589280"/>
              <a:gd name="connsiteY2" fmla="*/ 367291 h 420514"/>
              <a:gd name="connsiteX3" fmla="*/ 0 w 589280"/>
              <a:gd name="connsiteY3" fmla="*/ 0 h 420514"/>
              <a:gd name="connsiteX4" fmla="*/ 589280 w 589280"/>
              <a:gd name="connsiteY4" fmla="*/ 0 h 420514"/>
              <a:gd name="connsiteX5" fmla="*/ 378082 w 589280"/>
              <a:gd name="connsiteY5" fmla="*/ 364134 h 420514"/>
              <a:gd name="connsiteX6" fmla="*/ 376252 w 589280"/>
              <a:gd name="connsiteY6" fmla="*/ 367290 h 420514"/>
              <a:gd name="connsiteX7" fmla="*/ 358392 w 589280"/>
              <a:gd name="connsiteY7" fmla="*/ 393778 h 420514"/>
              <a:gd name="connsiteX8" fmla="*/ 293847 w 589280"/>
              <a:gd name="connsiteY8" fmla="*/ 420514 h 420514"/>
              <a:gd name="connsiteX9" fmla="*/ 229302 w 589280"/>
              <a:gd name="connsiteY9" fmla="*/ 393778 h 420514"/>
              <a:gd name="connsiteX10" fmla="*/ 222787 w 589280"/>
              <a:gd name="connsiteY10" fmla="*/ 384116 h 420514"/>
              <a:gd name="connsiteX11" fmla="*/ 208765 w 589280"/>
              <a:gd name="connsiteY11" fmla="*/ 359940 h 420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280" h="420514">
                <a:moveTo>
                  <a:pt x="378083" y="364135"/>
                </a:moveTo>
                <a:lnTo>
                  <a:pt x="377956" y="364765"/>
                </a:lnTo>
                <a:lnTo>
                  <a:pt x="376253" y="367291"/>
                </a:lnTo>
                <a:close/>
                <a:moveTo>
                  <a:pt x="0" y="0"/>
                </a:moveTo>
                <a:lnTo>
                  <a:pt x="589280" y="0"/>
                </a:lnTo>
                <a:lnTo>
                  <a:pt x="378082" y="364134"/>
                </a:lnTo>
                <a:lnTo>
                  <a:pt x="376252" y="367290"/>
                </a:lnTo>
                <a:lnTo>
                  <a:pt x="358392" y="393778"/>
                </a:lnTo>
                <a:cubicBezTo>
                  <a:pt x="341874" y="410297"/>
                  <a:pt x="319054" y="420514"/>
                  <a:pt x="293847" y="420514"/>
                </a:cubicBezTo>
                <a:cubicBezTo>
                  <a:pt x="268641" y="420514"/>
                  <a:pt x="245820" y="410297"/>
                  <a:pt x="229302" y="393778"/>
                </a:cubicBezTo>
                <a:lnTo>
                  <a:pt x="222787" y="384116"/>
                </a:lnTo>
                <a:lnTo>
                  <a:pt x="208765" y="359940"/>
                </a:ln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cxnSp>
        <p:nvCxnSpPr>
          <p:cNvPr id="5" name="Straight Connector 4">
            <a:extLst>
              <a:ext uri="{FF2B5EF4-FFF2-40B4-BE49-F238E27FC236}">
                <a16:creationId xmlns:a16="http://schemas.microsoft.com/office/drawing/2014/main" id="{A5AA57EA-6004-4AFD-AE43-376E12691068}"/>
              </a:ext>
            </a:extLst>
          </p:cNvPr>
          <p:cNvCxnSpPr>
            <a:cxnSpLocks/>
          </p:cNvCxnSpPr>
          <p:nvPr/>
        </p:nvCxnSpPr>
        <p:spPr>
          <a:xfrm>
            <a:off x="999760" y="6195983"/>
            <a:ext cx="8864912" cy="0"/>
          </a:xfrm>
          <a:prstGeom prst="line">
            <a:avLst/>
          </a:prstGeom>
          <a:ln w="38100" cap="rnd">
            <a:solidFill>
              <a:schemeClr val="tx1">
                <a:lumMod val="65000"/>
                <a:lumOff val="35000"/>
                <a:alpha val="8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1FBCB6CB-6091-4CBD-9180-21CDD9F99930}"/>
              </a:ext>
            </a:extLst>
          </p:cNvPr>
          <p:cNvSpPr/>
          <p:nvPr/>
        </p:nvSpPr>
        <p:spPr>
          <a:xfrm>
            <a:off x="379709" y="1247479"/>
            <a:ext cx="2670035" cy="4315095"/>
          </a:xfrm>
          <a:prstGeom prst="roundRect">
            <a:avLst>
              <a:gd name="adj" fmla="val 16667"/>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Rounded Corners 7">
            <a:extLst>
              <a:ext uri="{FF2B5EF4-FFF2-40B4-BE49-F238E27FC236}">
                <a16:creationId xmlns:a16="http://schemas.microsoft.com/office/drawing/2014/main" id="{FD86E388-DDA8-4B95-9721-A9E1756A5F3C}"/>
              </a:ext>
            </a:extLst>
          </p:cNvPr>
          <p:cNvSpPr/>
          <p:nvPr/>
        </p:nvSpPr>
        <p:spPr>
          <a:xfrm>
            <a:off x="3132276" y="2651760"/>
            <a:ext cx="2651613" cy="2785937"/>
          </a:xfrm>
          <a:prstGeom prst="round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Freeform: Shape 25">
            <a:extLst>
              <a:ext uri="{FF2B5EF4-FFF2-40B4-BE49-F238E27FC236}">
                <a16:creationId xmlns:a16="http://schemas.microsoft.com/office/drawing/2014/main" id="{FA212782-D7C3-4A9F-9838-90560E1D203D}"/>
              </a:ext>
            </a:extLst>
          </p:cNvPr>
          <p:cNvSpPr/>
          <p:nvPr/>
        </p:nvSpPr>
        <p:spPr>
          <a:xfrm>
            <a:off x="804658" y="5537995"/>
            <a:ext cx="390201" cy="278450"/>
          </a:xfrm>
          <a:custGeom>
            <a:avLst/>
            <a:gdLst>
              <a:gd name="connsiteX0" fmla="*/ 378083 w 589280"/>
              <a:gd name="connsiteY0" fmla="*/ 364135 h 420514"/>
              <a:gd name="connsiteX1" fmla="*/ 377956 w 589280"/>
              <a:gd name="connsiteY1" fmla="*/ 364765 h 420514"/>
              <a:gd name="connsiteX2" fmla="*/ 376253 w 589280"/>
              <a:gd name="connsiteY2" fmla="*/ 367291 h 420514"/>
              <a:gd name="connsiteX3" fmla="*/ 0 w 589280"/>
              <a:gd name="connsiteY3" fmla="*/ 0 h 420514"/>
              <a:gd name="connsiteX4" fmla="*/ 589280 w 589280"/>
              <a:gd name="connsiteY4" fmla="*/ 0 h 420514"/>
              <a:gd name="connsiteX5" fmla="*/ 378082 w 589280"/>
              <a:gd name="connsiteY5" fmla="*/ 364134 h 420514"/>
              <a:gd name="connsiteX6" fmla="*/ 376252 w 589280"/>
              <a:gd name="connsiteY6" fmla="*/ 367290 h 420514"/>
              <a:gd name="connsiteX7" fmla="*/ 358392 w 589280"/>
              <a:gd name="connsiteY7" fmla="*/ 393778 h 420514"/>
              <a:gd name="connsiteX8" fmla="*/ 293847 w 589280"/>
              <a:gd name="connsiteY8" fmla="*/ 420514 h 420514"/>
              <a:gd name="connsiteX9" fmla="*/ 229302 w 589280"/>
              <a:gd name="connsiteY9" fmla="*/ 393778 h 420514"/>
              <a:gd name="connsiteX10" fmla="*/ 222787 w 589280"/>
              <a:gd name="connsiteY10" fmla="*/ 384116 h 420514"/>
              <a:gd name="connsiteX11" fmla="*/ 208765 w 589280"/>
              <a:gd name="connsiteY11" fmla="*/ 359940 h 420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280" h="420514">
                <a:moveTo>
                  <a:pt x="378083" y="364135"/>
                </a:moveTo>
                <a:lnTo>
                  <a:pt x="377956" y="364765"/>
                </a:lnTo>
                <a:lnTo>
                  <a:pt x="376253" y="367291"/>
                </a:lnTo>
                <a:close/>
                <a:moveTo>
                  <a:pt x="0" y="0"/>
                </a:moveTo>
                <a:lnTo>
                  <a:pt x="589280" y="0"/>
                </a:lnTo>
                <a:lnTo>
                  <a:pt x="378082" y="364134"/>
                </a:lnTo>
                <a:lnTo>
                  <a:pt x="376252" y="367290"/>
                </a:lnTo>
                <a:lnTo>
                  <a:pt x="358392" y="393778"/>
                </a:lnTo>
                <a:cubicBezTo>
                  <a:pt x="341874" y="410297"/>
                  <a:pt x="319054" y="420514"/>
                  <a:pt x="293847" y="420514"/>
                </a:cubicBezTo>
                <a:cubicBezTo>
                  <a:pt x="268641" y="420514"/>
                  <a:pt x="245820" y="410297"/>
                  <a:pt x="229302" y="393778"/>
                </a:cubicBezTo>
                <a:lnTo>
                  <a:pt x="222787" y="384116"/>
                </a:lnTo>
                <a:lnTo>
                  <a:pt x="208765" y="359940"/>
                </a:ln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2" name="Freeform: Shape 31">
            <a:extLst>
              <a:ext uri="{FF2B5EF4-FFF2-40B4-BE49-F238E27FC236}">
                <a16:creationId xmlns:a16="http://schemas.microsoft.com/office/drawing/2014/main" id="{09C57500-06C3-4082-81AA-C29C3890BEE2}"/>
              </a:ext>
            </a:extLst>
          </p:cNvPr>
          <p:cNvSpPr/>
          <p:nvPr/>
        </p:nvSpPr>
        <p:spPr>
          <a:xfrm>
            <a:off x="3687220" y="5419764"/>
            <a:ext cx="390201" cy="278450"/>
          </a:xfrm>
          <a:custGeom>
            <a:avLst/>
            <a:gdLst>
              <a:gd name="connsiteX0" fmla="*/ 378083 w 589280"/>
              <a:gd name="connsiteY0" fmla="*/ 364135 h 420514"/>
              <a:gd name="connsiteX1" fmla="*/ 377956 w 589280"/>
              <a:gd name="connsiteY1" fmla="*/ 364765 h 420514"/>
              <a:gd name="connsiteX2" fmla="*/ 376253 w 589280"/>
              <a:gd name="connsiteY2" fmla="*/ 367291 h 420514"/>
              <a:gd name="connsiteX3" fmla="*/ 0 w 589280"/>
              <a:gd name="connsiteY3" fmla="*/ 0 h 420514"/>
              <a:gd name="connsiteX4" fmla="*/ 589280 w 589280"/>
              <a:gd name="connsiteY4" fmla="*/ 0 h 420514"/>
              <a:gd name="connsiteX5" fmla="*/ 378082 w 589280"/>
              <a:gd name="connsiteY5" fmla="*/ 364134 h 420514"/>
              <a:gd name="connsiteX6" fmla="*/ 376252 w 589280"/>
              <a:gd name="connsiteY6" fmla="*/ 367290 h 420514"/>
              <a:gd name="connsiteX7" fmla="*/ 358392 w 589280"/>
              <a:gd name="connsiteY7" fmla="*/ 393778 h 420514"/>
              <a:gd name="connsiteX8" fmla="*/ 293847 w 589280"/>
              <a:gd name="connsiteY8" fmla="*/ 420514 h 420514"/>
              <a:gd name="connsiteX9" fmla="*/ 229302 w 589280"/>
              <a:gd name="connsiteY9" fmla="*/ 393778 h 420514"/>
              <a:gd name="connsiteX10" fmla="*/ 222787 w 589280"/>
              <a:gd name="connsiteY10" fmla="*/ 384116 h 420514"/>
              <a:gd name="connsiteX11" fmla="*/ 208765 w 589280"/>
              <a:gd name="connsiteY11" fmla="*/ 359940 h 420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280" h="420514">
                <a:moveTo>
                  <a:pt x="378083" y="364135"/>
                </a:moveTo>
                <a:lnTo>
                  <a:pt x="377956" y="364765"/>
                </a:lnTo>
                <a:lnTo>
                  <a:pt x="376253" y="367291"/>
                </a:lnTo>
                <a:close/>
                <a:moveTo>
                  <a:pt x="0" y="0"/>
                </a:moveTo>
                <a:lnTo>
                  <a:pt x="589280" y="0"/>
                </a:lnTo>
                <a:lnTo>
                  <a:pt x="378082" y="364134"/>
                </a:lnTo>
                <a:lnTo>
                  <a:pt x="376252" y="367290"/>
                </a:lnTo>
                <a:lnTo>
                  <a:pt x="358392" y="393778"/>
                </a:lnTo>
                <a:cubicBezTo>
                  <a:pt x="341874" y="410297"/>
                  <a:pt x="319054" y="420514"/>
                  <a:pt x="293847" y="420514"/>
                </a:cubicBezTo>
                <a:cubicBezTo>
                  <a:pt x="268641" y="420514"/>
                  <a:pt x="245820" y="410297"/>
                  <a:pt x="229302" y="393778"/>
                </a:cubicBezTo>
                <a:lnTo>
                  <a:pt x="222787" y="384116"/>
                </a:lnTo>
                <a:lnTo>
                  <a:pt x="208765" y="359940"/>
                </a:ln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4" name="Oval 33">
            <a:extLst>
              <a:ext uri="{FF2B5EF4-FFF2-40B4-BE49-F238E27FC236}">
                <a16:creationId xmlns:a16="http://schemas.microsoft.com/office/drawing/2014/main" id="{776A381F-2E0C-4292-82B2-0F435B3B447B}"/>
              </a:ext>
            </a:extLst>
          </p:cNvPr>
          <p:cNvSpPr/>
          <p:nvPr/>
        </p:nvSpPr>
        <p:spPr>
          <a:xfrm>
            <a:off x="921778" y="6118001"/>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5AB674BC-132A-4274-AE9C-FE7482BE1DFA}"/>
              </a:ext>
            </a:extLst>
          </p:cNvPr>
          <p:cNvSpPr/>
          <p:nvPr/>
        </p:nvSpPr>
        <p:spPr>
          <a:xfrm>
            <a:off x="3787963" y="6101624"/>
            <a:ext cx="188716" cy="188716"/>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D1F63F75-C806-4E91-B2EC-8E5951830A64}"/>
              </a:ext>
            </a:extLst>
          </p:cNvPr>
          <p:cNvSpPr/>
          <p:nvPr/>
        </p:nvSpPr>
        <p:spPr>
          <a:xfrm>
            <a:off x="7087238" y="6101624"/>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a:extLst>
              <a:ext uri="{FF2B5EF4-FFF2-40B4-BE49-F238E27FC236}">
                <a16:creationId xmlns:a16="http://schemas.microsoft.com/office/drawing/2014/main" id="{14046220-6E0F-4BB3-86D2-4844DFECB7AF}"/>
              </a:ext>
            </a:extLst>
          </p:cNvPr>
          <p:cNvSpPr/>
          <p:nvPr/>
        </p:nvSpPr>
        <p:spPr>
          <a:xfrm>
            <a:off x="9786691" y="6101623"/>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44A20F92-B2D0-4DAD-901B-CCB244E8021C}"/>
              </a:ext>
            </a:extLst>
          </p:cNvPr>
          <p:cNvSpPr txBox="1"/>
          <p:nvPr/>
        </p:nvSpPr>
        <p:spPr>
          <a:xfrm>
            <a:off x="547445" y="1925475"/>
            <a:ext cx="2379009" cy="3620991"/>
          </a:xfrm>
          <a:prstGeom prst="rect">
            <a:avLst/>
          </a:prstGeom>
          <a:noFill/>
        </p:spPr>
        <p:txBody>
          <a:bodyPr wrap="square" rtlCol="0">
            <a:spAutoFit/>
          </a:bodyPr>
          <a:lstStyle/>
          <a:p>
            <a:pPr>
              <a:lnSpc>
                <a:spcPct val="120000"/>
              </a:lnSpc>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amazonbuy.unaux.com was </a:t>
            </a:r>
            <a:r>
              <a:rPr lang="en-US" sz="12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founded with a clear vision to simplify global online shopping and shipping. Established as a digital logistics and e-commerce support platform, the brand emerged to bridge the gap between buyers and reliable, fast shipping solutions. Over time, </a:t>
            </a: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amazonbuy.unaux.com </a:t>
            </a:r>
            <a:r>
              <a:rPr lang="en-US" sz="12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evolved into a trusted shipping partner for individuals, small businesses, and online retailers seeking efficient cross-border delivery.</a:t>
            </a:r>
            <a:endParaRPr lang="en-IN" sz="12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41" name="TextBox 40">
            <a:extLst>
              <a:ext uri="{FF2B5EF4-FFF2-40B4-BE49-F238E27FC236}">
                <a16:creationId xmlns:a16="http://schemas.microsoft.com/office/drawing/2014/main" id="{7162E129-436B-4E70-BB18-F9F602A62A63}"/>
              </a:ext>
            </a:extLst>
          </p:cNvPr>
          <p:cNvSpPr txBox="1"/>
          <p:nvPr/>
        </p:nvSpPr>
        <p:spPr>
          <a:xfrm>
            <a:off x="6132518" y="1281192"/>
            <a:ext cx="2556541" cy="4064190"/>
          </a:xfrm>
          <a:prstGeom prst="rect">
            <a:avLst/>
          </a:prstGeom>
          <a:noFill/>
        </p:spPr>
        <p:txBody>
          <a:bodyPr wrap="square" rtlCol="0">
            <a:spAutoFit/>
          </a:bodyPr>
          <a:lstStyle/>
          <a:p>
            <a:pPr>
              <a:lnSpc>
                <a:spcPct val="120000"/>
              </a:lnSpc>
            </a:pPr>
            <a:r>
              <a:rPr lang="en-IN" sz="12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Shipping Services:</a:t>
            </a:r>
          </a:p>
          <a:p>
            <a:pPr marL="228600" indent="-228600">
              <a:lnSpc>
                <a:spcPct val="120000"/>
              </a:lnSpc>
              <a:buFont typeface="+mj-lt"/>
              <a:buAutoNum type="arabicPeriod"/>
            </a:pPr>
            <a:r>
              <a:rPr lang="en-IN" sz="12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shipping solutions</a:t>
            </a:r>
          </a:p>
          <a:p>
            <a:pPr marL="228600" indent="-228600">
              <a:lnSpc>
                <a:spcPct val="120000"/>
              </a:lnSpc>
              <a:buFont typeface="+mj-lt"/>
              <a:buAutoNum type="arabicPeriod"/>
            </a:pPr>
            <a:r>
              <a:rPr lang="en-IN" sz="12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Door-to-door delivery</a:t>
            </a:r>
          </a:p>
          <a:p>
            <a:pPr>
              <a:lnSpc>
                <a:spcPct val="120000"/>
              </a:lnSpc>
            </a:pPr>
            <a:endParaRPr lang="en-IN" sz="1200" dirty="0">
              <a:solidFill>
                <a:schemeClr val="bg1"/>
              </a:solidFill>
              <a:latin typeface="Roboto" panose="02000000000000000000" pitchFamily="2" charset="0"/>
              <a:ea typeface="Roboto" panose="02000000000000000000" pitchFamily="2" charset="0"/>
              <a:cs typeface="Roboto" panose="02000000000000000000" pitchFamily="2" charset="0"/>
            </a:endParaRPr>
          </a:p>
          <a:p>
            <a:pPr>
              <a:lnSpc>
                <a:spcPct val="120000"/>
              </a:lnSpc>
            </a:pPr>
            <a:r>
              <a:rPr lang="en-IN" sz="1200" dirty="0">
                <a:solidFill>
                  <a:schemeClr val="bg1"/>
                </a:solidFill>
                <a:latin typeface="Roboto" panose="02000000000000000000" pitchFamily="2" charset="0"/>
                <a:ea typeface="Roboto" panose="02000000000000000000" pitchFamily="2" charset="0"/>
                <a:cs typeface="Roboto" panose="02000000000000000000" pitchFamily="2" charset="0"/>
              </a:rPr>
              <a:t>Logistics &amp; Fulfilment:</a:t>
            </a:r>
          </a:p>
          <a:p>
            <a:pPr marL="228600" indent="-228600">
              <a:lnSpc>
                <a:spcPct val="120000"/>
              </a:lnSpc>
              <a:buFont typeface="+mj-lt"/>
              <a:buAutoNum type="arabicPeriod"/>
            </a:pPr>
            <a:r>
              <a:rPr lang="en-IN" sz="1200" dirty="0">
                <a:solidFill>
                  <a:schemeClr val="bg1"/>
                </a:solidFill>
                <a:latin typeface="Roboto" panose="02000000000000000000" pitchFamily="2" charset="0"/>
                <a:ea typeface="Roboto" panose="02000000000000000000" pitchFamily="2" charset="0"/>
                <a:cs typeface="Roboto" panose="02000000000000000000" pitchFamily="2" charset="0"/>
              </a:rPr>
              <a:t>Warehousing and inventory storage</a:t>
            </a:r>
          </a:p>
          <a:p>
            <a:pPr marL="228600" indent="-228600">
              <a:lnSpc>
                <a:spcPct val="120000"/>
              </a:lnSpc>
              <a:buFont typeface="+mj-lt"/>
              <a:buAutoNum type="arabicPeriod"/>
            </a:pPr>
            <a:r>
              <a:rPr lang="en-IN" sz="1200" dirty="0">
                <a:solidFill>
                  <a:schemeClr val="bg1"/>
                </a:solidFill>
                <a:latin typeface="Roboto" panose="02000000000000000000" pitchFamily="2" charset="0"/>
                <a:ea typeface="Roboto" panose="02000000000000000000" pitchFamily="2" charset="0"/>
                <a:cs typeface="Roboto" panose="02000000000000000000" pitchFamily="2" charset="0"/>
              </a:rPr>
              <a:t>Customs clearance assistance</a:t>
            </a:r>
          </a:p>
          <a:p>
            <a:pPr>
              <a:lnSpc>
                <a:spcPct val="120000"/>
              </a:lnSpc>
            </a:pPr>
            <a:endParaRPr lang="en-IN" sz="1200" dirty="0">
              <a:solidFill>
                <a:schemeClr val="bg1"/>
              </a:solidFill>
              <a:latin typeface="Roboto" panose="02000000000000000000" pitchFamily="2" charset="0"/>
              <a:ea typeface="Roboto" panose="02000000000000000000" pitchFamily="2" charset="0"/>
              <a:cs typeface="Roboto" panose="02000000000000000000" pitchFamily="2" charset="0"/>
            </a:endParaRPr>
          </a:p>
          <a:p>
            <a:pPr>
              <a:lnSpc>
                <a:spcPct val="120000"/>
              </a:lnSpc>
            </a:pPr>
            <a:r>
              <a:rPr lang="en-IN" sz="1200" dirty="0">
                <a:solidFill>
                  <a:schemeClr val="bg1"/>
                </a:solidFill>
                <a:latin typeface="Roboto" panose="02000000000000000000" pitchFamily="2" charset="0"/>
                <a:ea typeface="Roboto" panose="02000000000000000000" pitchFamily="2" charset="0"/>
                <a:cs typeface="Roboto" panose="02000000000000000000" pitchFamily="2" charset="0"/>
              </a:rPr>
              <a:t>E-commerce Support:</a:t>
            </a:r>
          </a:p>
          <a:p>
            <a:pPr marL="228600" indent="-228600">
              <a:lnSpc>
                <a:spcPct val="120000"/>
              </a:lnSpc>
              <a:buFont typeface="+mj-lt"/>
              <a:buAutoNum type="arabicPeriod"/>
            </a:pPr>
            <a:r>
              <a:rPr lang="en-IN" sz="1200" dirty="0">
                <a:solidFill>
                  <a:schemeClr val="bg1"/>
                </a:solidFill>
                <a:latin typeface="Roboto" panose="02000000000000000000" pitchFamily="2" charset="0"/>
                <a:ea typeface="Roboto" panose="02000000000000000000" pitchFamily="2" charset="0"/>
                <a:cs typeface="Roboto" panose="02000000000000000000" pitchFamily="2" charset="0"/>
              </a:rPr>
              <a:t>Order tracking and management</a:t>
            </a:r>
          </a:p>
          <a:p>
            <a:pPr marL="228600" indent="-228600">
              <a:lnSpc>
                <a:spcPct val="120000"/>
              </a:lnSpc>
              <a:buFont typeface="+mj-lt"/>
              <a:buAutoNum type="arabicPeriod"/>
            </a:pPr>
            <a:r>
              <a:rPr lang="en-IN" sz="1200" dirty="0">
                <a:solidFill>
                  <a:schemeClr val="bg1"/>
                </a:solidFill>
                <a:latin typeface="Roboto" panose="02000000000000000000" pitchFamily="2" charset="0"/>
                <a:ea typeface="Roboto" panose="02000000000000000000" pitchFamily="2" charset="0"/>
                <a:cs typeface="Roboto" panose="02000000000000000000" pitchFamily="2" charset="0"/>
              </a:rPr>
              <a:t>Returns handling</a:t>
            </a:r>
          </a:p>
          <a:p>
            <a:pPr>
              <a:lnSpc>
                <a:spcPct val="120000"/>
              </a:lnSpc>
            </a:pPr>
            <a:endParaRPr lang="en-IN" sz="1200" dirty="0">
              <a:solidFill>
                <a:schemeClr val="bg1"/>
              </a:solidFill>
              <a:latin typeface="Roboto" panose="02000000000000000000" pitchFamily="2" charset="0"/>
              <a:ea typeface="Roboto" panose="02000000000000000000" pitchFamily="2" charset="0"/>
              <a:cs typeface="Roboto" panose="02000000000000000000" pitchFamily="2" charset="0"/>
            </a:endParaRPr>
          </a:p>
          <a:p>
            <a:pPr>
              <a:lnSpc>
                <a:spcPct val="120000"/>
              </a:lnSpc>
            </a:pPr>
            <a:r>
              <a:rPr lang="en-IN" sz="1200" dirty="0">
                <a:solidFill>
                  <a:schemeClr val="bg1"/>
                </a:solidFill>
                <a:latin typeface="Roboto" panose="02000000000000000000" pitchFamily="2" charset="0"/>
                <a:ea typeface="Roboto" panose="02000000000000000000" pitchFamily="2" charset="0"/>
                <a:cs typeface="Roboto" panose="02000000000000000000" pitchFamily="2" charset="0"/>
              </a:rPr>
              <a:t>Customer Tools:</a:t>
            </a:r>
          </a:p>
          <a:p>
            <a:pPr marL="228600" indent="-228600">
              <a:lnSpc>
                <a:spcPct val="120000"/>
              </a:lnSpc>
              <a:buFont typeface="+mj-lt"/>
              <a:buAutoNum type="arabicPeriod"/>
            </a:pPr>
            <a:r>
              <a:rPr lang="en-IN" sz="1200" dirty="0">
                <a:solidFill>
                  <a:schemeClr val="bg1"/>
                </a:solidFill>
                <a:latin typeface="Roboto" panose="02000000000000000000" pitchFamily="2" charset="0"/>
                <a:ea typeface="Roboto" panose="02000000000000000000" pitchFamily="2" charset="0"/>
                <a:cs typeface="Roboto" panose="02000000000000000000" pitchFamily="2" charset="0"/>
              </a:rPr>
              <a:t>Real-time shipment tracking</a:t>
            </a:r>
          </a:p>
          <a:p>
            <a:pPr marL="228600" indent="-228600">
              <a:lnSpc>
                <a:spcPct val="120000"/>
              </a:lnSpc>
              <a:buFont typeface="+mj-lt"/>
              <a:buAutoNum type="arabicPeriod"/>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Cost estimation and shipping calculators</a:t>
            </a:r>
            <a:endParaRPr lang="en-IN" sz="12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42" name="TextBox 41">
            <a:extLst>
              <a:ext uri="{FF2B5EF4-FFF2-40B4-BE49-F238E27FC236}">
                <a16:creationId xmlns:a16="http://schemas.microsoft.com/office/drawing/2014/main" id="{ABBD6C8E-F2EC-4568-B2BC-3628CBA0A84E}"/>
              </a:ext>
            </a:extLst>
          </p:cNvPr>
          <p:cNvSpPr txBox="1"/>
          <p:nvPr/>
        </p:nvSpPr>
        <p:spPr>
          <a:xfrm>
            <a:off x="9000163" y="989809"/>
            <a:ext cx="3038717" cy="4339650"/>
          </a:xfrm>
          <a:prstGeom prst="rect">
            <a:avLst/>
          </a:prstGeom>
          <a:noFill/>
        </p:spPr>
        <p:txBody>
          <a:bodyPr wrap="square" rtlCol="0">
            <a:spAutoFit/>
          </a:bodyPr>
          <a:lstStyle/>
          <a:p>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1. Global Reach with Local Expertise:</a:t>
            </a:r>
          </a:p>
          <a:p>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amazonbuy.unaux.com connects buyers and sellers across country.</a:t>
            </a:r>
          </a:p>
          <a:p>
            <a:endParaRPr lang="en-US" sz="1200" dirty="0">
              <a:solidFill>
                <a:schemeClr val="bg1"/>
              </a:solidFill>
              <a:latin typeface="Roboto" panose="02000000000000000000" pitchFamily="2" charset="0"/>
              <a:ea typeface="Roboto" panose="02000000000000000000" pitchFamily="2" charset="0"/>
              <a:cs typeface="Roboto" panose="02000000000000000000" pitchFamily="2" charset="0"/>
            </a:endParaRPr>
          </a:p>
          <a:p>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2. Transparent Pricing:</a:t>
            </a:r>
          </a:p>
          <a:p>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No hidden fees - customers receive clear, upfront shipping costs.</a:t>
            </a:r>
          </a:p>
          <a:p>
            <a:endParaRPr lang="en-US" sz="1200" dirty="0">
              <a:solidFill>
                <a:schemeClr val="bg1"/>
              </a:solidFill>
              <a:latin typeface="Roboto" panose="02000000000000000000" pitchFamily="2" charset="0"/>
              <a:ea typeface="Roboto" panose="02000000000000000000" pitchFamily="2" charset="0"/>
              <a:cs typeface="Roboto" panose="02000000000000000000" pitchFamily="2" charset="0"/>
            </a:endParaRPr>
          </a:p>
          <a:p>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3. Fast &amp; Reliable Delivery:</a:t>
            </a:r>
          </a:p>
          <a:p>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Optimized logistics routes and trusted carrier partnerships ensure timely deliveries.</a:t>
            </a:r>
          </a:p>
          <a:p>
            <a:endParaRPr lang="en-US" sz="1200" dirty="0">
              <a:solidFill>
                <a:schemeClr val="bg1"/>
              </a:solidFill>
              <a:latin typeface="Roboto" panose="02000000000000000000" pitchFamily="2" charset="0"/>
              <a:ea typeface="Roboto" panose="02000000000000000000" pitchFamily="2" charset="0"/>
              <a:cs typeface="Roboto" panose="02000000000000000000" pitchFamily="2" charset="0"/>
            </a:endParaRPr>
          </a:p>
          <a:p>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4. Smart Tracking Technology:</a:t>
            </a:r>
          </a:p>
          <a:p>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Real-time tracking provides full visibility from dispatch to final delivery.</a:t>
            </a:r>
          </a:p>
          <a:p>
            <a:endParaRPr lang="en-US" sz="1200" dirty="0">
              <a:solidFill>
                <a:schemeClr val="bg1"/>
              </a:solidFill>
              <a:latin typeface="Roboto" panose="02000000000000000000" pitchFamily="2" charset="0"/>
              <a:ea typeface="Roboto" panose="02000000000000000000" pitchFamily="2" charset="0"/>
              <a:cs typeface="Roboto" panose="02000000000000000000" pitchFamily="2" charset="0"/>
            </a:endParaRPr>
          </a:p>
          <a:p>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5. E-commerce Friendly Solutions:</a:t>
            </a:r>
          </a:p>
          <a:p>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Designed to scale with online businesses.</a:t>
            </a:r>
          </a:p>
          <a:p>
            <a:endParaRPr lang="en-US" sz="1200" dirty="0">
              <a:solidFill>
                <a:schemeClr val="bg1"/>
              </a:solidFill>
              <a:latin typeface="Roboto" panose="02000000000000000000" pitchFamily="2" charset="0"/>
              <a:ea typeface="Roboto" panose="02000000000000000000" pitchFamily="2" charset="0"/>
              <a:cs typeface="Roboto" panose="02000000000000000000" pitchFamily="2" charset="0"/>
            </a:endParaRPr>
          </a:p>
          <a:p>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6. Customer-Centric Support:</a:t>
            </a:r>
          </a:p>
          <a:p>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Dedicated assistance ensures quick resolution of shipping inquiries.</a:t>
            </a:r>
          </a:p>
        </p:txBody>
      </p:sp>
      <p:sp>
        <p:nvSpPr>
          <p:cNvPr id="43" name="TextBox 42">
            <a:extLst>
              <a:ext uri="{FF2B5EF4-FFF2-40B4-BE49-F238E27FC236}">
                <a16:creationId xmlns:a16="http://schemas.microsoft.com/office/drawing/2014/main" id="{DA1E3D46-4A05-46AF-B4AC-A302B66F0543}"/>
              </a:ext>
            </a:extLst>
          </p:cNvPr>
          <p:cNvSpPr txBox="1"/>
          <p:nvPr/>
        </p:nvSpPr>
        <p:spPr>
          <a:xfrm>
            <a:off x="3409600" y="3400160"/>
            <a:ext cx="2239943" cy="1626599"/>
          </a:xfrm>
          <a:prstGeom prst="rect">
            <a:avLst/>
          </a:prstGeom>
          <a:noFill/>
        </p:spPr>
        <p:txBody>
          <a:bodyPr wrap="square" rtlCol="0">
            <a:spAutoFit/>
          </a:bodyPr>
          <a:lstStyle/>
          <a:p>
            <a:pPr>
              <a:lnSpc>
                <a:spcPct val="120000"/>
              </a:lnSpc>
            </a:pPr>
            <a:r>
              <a:rPr lang="en-US" sz="12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Our mission is to make global shopping and shipping fast, transparent, and accessible for everyone by combining smart logistics, competitive pricing, and customer-centric service.</a:t>
            </a:r>
            <a:endParaRPr lang="en-IN" sz="12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25" name="TextBox 24">
            <a:extLst>
              <a:ext uri="{FF2B5EF4-FFF2-40B4-BE49-F238E27FC236}">
                <a16:creationId xmlns:a16="http://schemas.microsoft.com/office/drawing/2014/main" id="{5FBCFC5F-47CE-4239-853A-F74E1E3444AF}"/>
              </a:ext>
            </a:extLst>
          </p:cNvPr>
          <p:cNvSpPr txBox="1"/>
          <p:nvPr/>
        </p:nvSpPr>
        <p:spPr>
          <a:xfrm>
            <a:off x="619037" y="1554722"/>
            <a:ext cx="2237492" cy="331116"/>
          </a:xfrm>
          <a:prstGeom prst="rect">
            <a:avLst/>
          </a:prstGeom>
          <a:noFill/>
        </p:spPr>
        <p:txBody>
          <a:bodyPr wrap="square" rtlCol="0">
            <a:spAutoFit/>
          </a:bodyPr>
          <a:lstStyle/>
          <a:p>
            <a:pPr>
              <a:lnSpc>
                <a:spcPct val="120000"/>
              </a:lnSpc>
            </a:pPr>
            <a:r>
              <a:rPr lang="en-US" sz="1400" b="1" i="0" dirty="0">
                <a:solidFill>
                  <a:schemeClr val="bg1"/>
                </a:solidFill>
                <a:effectLst/>
                <a:latin typeface="Roboto" panose="02000000000000000000" pitchFamily="2" charset="0"/>
                <a:ea typeface="Roboto" panose="02000000000000000000" pitchFamily="2" charset="0"/>
                <a:cs typeface="Roboto" panose="02000000000000000000" pitchFamily="2" charset="0"/>
              </a:rPr>
              <a:t>Brief History of the Brand</a:t>
            </a:r>
            <a:endParaRPr lang="en-IN" sz="1400" b="1"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27" name="TextBox 26">
            <a:extLst>
              <a:ext uri="{FF2B5EF4-FFF2-40B4-BE49-F238E27FC236}">
                <a16:creationId xmlns:a16="http://schemas.microsoft.com/office/drawing/2014/main" id="{B169CAF8-058C-405C-AA6D-CB6539AC6E22}"/>
              </a:ext>
            </a:extLst>
          </p:cNvPr>
          <p:cNvSpPr txBox="1"/>
          <p:nvPr/>
        </p:nvSpPr>
        <p:spPr>
          <a:xfrm>
            <a:off x="6493233" y="858306"/>
            <a:ext cx="1971188" cy="331116"/>
          </a:xfrm>
          <a:prstGeom prst="rect">
            <a:avLst/>
          </a:prstGeom>
          <a:noFill/>
        </p:spPr>
        <p:txBody>
          <a:bodyPr wrap="square" rtlCol="0">
            <a:spAutoFit/>
          </a:bodyPr>
          <a:lstStyle/>
          <a:p>
            <a:pPr>
              <a:lnSpc>
                <a:spcPct val="120000"/>
              </a:lnSpc>
            </a:pPr>
            <a:r>
              <a:rPr lang="en-IN" sz="1400" b="1" i="0" dirty="0">
                <a:solidFill>
                  <a:schemeClr val="bg1"/>
                </a:solidFill>
                <a:effectLst/>
                <a:latin typeface="Roboto" panose="02000000000000000000" pitchFamily="2" charset="0"/>
                <a:ea typeface="Roboto" panose="02000000000000000000" pitchFamily="2" charset="0"/>
                <a:cs typeface="Roboto" panose="02000000000000000000" pitchFamily="2" charset="0"/>
              </a:rPr>
              <a:t>Services</a:t>
            </a:r>
            <a:endParaRPr lang="en-IN" sz="1400" b="1"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33" name="TextBox 32">
            <a:extLst>
              <a:ext uri="{FF2B5EF4-FFF2-40B4-BE49-F238E27FC236}">
                <a16:creationId xmlns:a16="http://schemas.microsoft.com/office/drawing/2014/main" id="{80990F24-8FDD-4B2C-8949-46609F120CA9}"/>
              </a:ext>
            </a:extLst>
          </p:cNvPr>
          <p:cNvSpPr txBox="1"/>
          <p:nvPr/>
        </p:nvSpPr>
        <p:spPr>
          <a:xfrm>
            <a:off x="9158047" y="354782"/>
            <a:ext cx="2805836" cy="331116"/>
          </a:xfrm>
          <a:prstGeom prst="rect">
            <a:avLst/>
          </a:prstGeom>
          <a:noFill/>
        </p:spPr>
        <p:txBody>
          <a:bodyPr wrap="square" rtlCol="0">
            <a:spAutoFit/>
          </a:bodyPr>
          <a:lstStyle/>
          <a:p>
            <a:pPr>
              <a:lnSpc>
                <a:spcPct val="120000"/>
              </a:lnSpc>
            </a:pPr>
            <a:r>
              <a:rPr lang="en-IN" sz="1400" b="1" i="0" dirty="0">
                <a:solidFill>
                  <a:schemeClr val="bg1"/>
                </a:solidFill>
                <a:effectLst/>
                <a:latin typeface="Roboto" panose="02000000000000000000" pitchFamily="2" charset="0"/>
                <a:ea typeface="Roboto" panose="02000000000000000000" pitchFamily="2" charset="0"/>
                <a:cs typeface="Roboto" panose="02000000000000000000" pitchFamily="2" charset="0"/>
              </a:rPr>
              <a:t>Unique Selling Points (USP)</a:t>
            </a:r>
            <a:endParaRPr lang="en-IN" sz="1400" b="1"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38" name="TextBox 37">
            <a:extLst>
              <a:ext uri="{FF2B5EF4-FFF2-40B4-BE49-F238E27FC236}">
                <a16:creationId xmlns:a16="http://schemas.microsoft.com/office/drawing/2014/main" id="{8F0F4E60-124D-49CD-9682-C813883ABC43}"/>
              </a:ext>
            </a:extLst>
          </p:cNvPr>
          <p:cNvSpPr txBox="1"/>
          <p:nvPr/>
        </p:nvSpPr>
        <p:spPr>
          <a:xfrm>
            <a:off x="3565787" y="2934002"/>
            <a:ext cx="2218102" cy="330540"/>
          </a:xfrm>
          <a:prstGeom prst="rect">
            <a:avLst/>
          </a:prstGeom>
          <a:noFill/>
        </p:spPr>
        <p:txBody>
          <a:bodyPr wrap="square" rtlCol="0">
            <a:spAutoFit/>
          </a:bodyPr>
          <a:lstStyle/>
          <a:p>
            <a:pPr>
              <a:lnSpc>
                <a:spcPct val="120000"/>
              </a:lnSpc>
            </a:pPr>
            <a:r>
              <a:rPr lang="en-IN" sz="1400" b="1" i="0" dirty="0">
                <a:solidFill>
                  <a:schemeClr val="bg1"/>
                </a:solidFill>
                <a:effectLst/>
                <a:latin typeface="Roboto" panose="02000000000000000000" pitchFamily="2" charset="0"/>
                <a:ea typeface="Roboto" panose="02000000000000000000" pitchFamily="2" charset="0"/>
                <a:cs typeface="Roboto" panose="02000000000000000000" pitchFamily="2" charset="0"/>
              </a:rPr>
              <a:t>Mission Statement</a:t>
            </a:r>
            <a:endParaRPr lang="en-IN" sz="1400" b="1"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6" name="TextBox 15">
            <a:extLst>
              <a:ext uri="{FF2B5EF4-FFF2-40B4-BE49-F238E27FC236}">
                <a16:creationId xmlns:a16="http://schemas.microsoft.com/office/drawing/2014/main" id="{4A09E665-038F-352A-237C-186E1E07A86E}"/>
              </a:ext>
            </a:extLst>
          </p:cNvPr>
          <p:cNvSpPr txBox="1"/>
          <p:nvPr/>
        </p:nvSpPr>
        <p:spPr>
          <a:xfrm>
            <a:off x="825183" y="6308519"/>
            <a:ext cx="739352"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1</a:t>
            </a:r>
            <a:endParaRPr lang="en-IN" dirty="0">
              <a:latin typeface="Fira Sans Medium" panose="020B0603050000020004" pitchFamily="34" charset="0"/>
            </a:endParaRPr>
          </a:p>
        </p:txBody>
      </p:sp>
      <p:sp>
        <p:nvSpPr>
          <p:cNvPr id="18" name="TextBox 17">
            <a:extLst>
              <a:ext uri="{FF2B5EF4-FFF2-40B4-BE49-F238E27FC236}">
                <a16:creationId xmlns:a16="http://schemas.microsoft.com/office/drawing/2014/main" id="{D45B35AF-D800-9009-351A-CCD62C51D71E}"/>
              </a:ext>
            </a:extLst>
          </p:cNvPr>
          <p:cNvSpPr txBox="1"/>
          <p:nvPr/>
        </p:nvSpPr>
        <p:spPr>
          <a:xfrm>
            <a:off x="3718730" y="6323500"/>
            <a:ext cx="739352"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2</a:t>
            </a:r>
            <a:endParaRPr lang="en-IN" dirty="0">
              <a:latin typeface="Fira Sans Medium" panose="020B0603050000020004" pitchFamily="34" charset="0"/>
            </a:endParaRPr>
          </a:p>
        </p:txBody>
      </p:sp>
      <p:sp>
        <p:nvSpPr>
          <p:cNvPr id="19" name="TextBox 18">
            <a:extLst>
              <a:ext uri="{FF2B5EF4-FFF2-40B4-BE49-F238E27FC236}">
                <a16:creationId xmlns:a16="http://schemas.microsoft.com/office/drawing/2014/main" id="{F6E2BBD0-BA99-9721-22A4-FE5D78F498C2}"/>
              </a:ext>
            </a:extLst>
          </p:cNvPr>
          <p:cNvSpPr txBox="1"/>
          <p:nvPr/>
        </p:nvSpPr>
        <p:spPr>
          <a:xfrm>
            <a:off x="6994568" y="6323500"/>
            <a:ext cx="739352"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3</a:t>
            </a:r>
            <a:endParaRPr lang="en-IN" dirty="0">
              <a:latin typeface="Fira Sans Medium" panose="020B0603050000020004" pitchFamily="34" charset="0"/>
            </a:endParaRPr>
          </a:p>
        </p:txBody>
      </p:sp>
      <p:sp>
        <p:nvSpPr>
          <p:cNvPr id="20" name="TextBox 19">
            <a:extLst>
              <a:ext uri="{FF2B5EF4-FFF2-40B4-BE49-F238E27FC236}">
                <a16:creationId xmlns:a16="http://schemas.microsoft.com/office/drawing/2014/main" id="{7C616160-B20F-287C-C2EB-3B9DA92C63A8}"/>
              </a:ext>
            </a:extLst>
          </p:cNvPr>
          <p:cNvSpPr txBox="1"/>
          <p:nvPr/>
        </p:nvSpPr>
        <p:spPr>
          <a:xfrm>
            <a:off x="9663151" y="6304602"/>
            <a:ext cx="739352"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4</a:t>
            </a:r>
            <a:endParaRPr lang="en-IN" dirty="0">
              <a:latin typeface="Fira Sans Medium" panose="020B0603050000020004" pitchFamily="34" charset="0"/>
            </a:endParaRPr>
          </a:p>
        </p:txBody>
      </p:sp>
    </p:spTree>
    <p:extLst>
      <p:ext uri="{BB962C8B-B14F-4D97-AF65-F5344CB8AC3E}">
        <p14:creationId xmlns:p14="http://schemas.microsoft.com/office/powerpoint/2010/main" val="38891260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2FC25-F3EE-1853-8556-F3A60286B4AA}"/>
            </a:ext>
          </a:extLst>
        </p:cNvPr>
        <p:cNvGrpSpPr/>
        <p:nvPr/>
      </p:nvGrpSpPr>
      <p:grpSpPr>
        <a:xfrm>
          <a:off x="0" y="0"/>
          <a:ext cx="0" cy="0"/>
          <a:chOff x="0" y="0"/>
          <a:chExt cx="0" cy="0"/>
        </a:xfrm>
      </p:grpSpPr>
      <p:grpSp>
        <p:nvGrpSpPr>
          <p:cNvPr id="65" name="Group 64">
            <a:extLst>
              <a:ext uri="{FF2B5EF4-FFF2-40B4-BE49-F238E27FC236}">
                <a16:creationId xmlns:a16="http://schemas.microsoft.com/office/drawing/2014/main" id="{6CD36163-C125-DA02-39DB-C7967FC921A8}"/>
              </a:ext>
            </a:extLst>
          </p:cNvPr>
          <p:cNvGrpSpPr/>
          <p:nvPr/>
        </p:nvGrpSpPr>
        <p:grpSpPr>
          <a:xfrm rot="12147091">
            <a:off x="10215311" y="5533587"/>
            <a:ext cx="2210578" cy="2419013"/>
            <a:chOff x="-447720" y="-856723"/>
            <a:chExt cx="2210578" cy="2419013"/>
          </a:xfrm>
        </p:grpSpPr>
        <p:sp>
          <p:nvSpPr>
            <p:cNvPr id="66" name="Graphic 4">
              <a:extLst>
                <a:ext uri="{FF2B5EF4-FFF2-40B4-BE49-F238E27FC236}">
                  <a16:creationId xmlns:a16="http://schemas.microsoft.com/office/drawing/2014/main" id="{DFAF0651-2AD2-F27F-AFB9-65E626455E65}"/>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67" name="Graphic 4">
              <a:extLst>
                <a:ext uri="{FF2B5EF4-FFF2-40B4-BE49-F238E27FC236}">
                  <a16:creationId xmlns:a16="http://schemas.microsoft.com/office/drawing/2014/main" id="{4450BE06-AB28-0594-A419-E1605DF7BCA7}"/>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68" name="Graphic 11">
            <a:extLst>
              <a:ext uri="{FF2B5EF4-FFF2-40B4-BE49-F238E27FC236}">
                <a16:creationId xmlns:a16="http://schemas.microsoft.com/office/drawing/2014/main" id="{D18FDF58-2C9A-8533-8F05-A0BC765F9F3D}"/>
              </a:ext>
            </a:extLst>
          </p:cNvPr>
          <p:cNvSpPr/>
          <p:nvPr/>
        </p:nvSpPr>
        <p:spPr>
          <a:xfrm rot="7707741">
            <a:off x="11670176" y="571343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18" name="TextBox 17">
            <a:extLst>
              <a:ext uri="{FF2B5EF4-FFF2-40B4-BE49-F238E27FC236}">
                <a16:creationId xmlns:a16="http://schemas.microsoft.com/office/drawing/2014/main" id="{401773CB-5122-5C58-7AE2-45140F5C9506}"/>
              </a:ext>
            </a:extLst>
          </p:cNvPr>
          <p:cNvSpPr txBox="1"/>
          <p:nvPr/>
        </p:nvSpPr>
        <p:spPr>
          <a:xfrm>
            <a:off x="8811198" y="4197193"/>
            <a:ext cx="2967037" cy="138499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800" b="1" dirty="0">
                <a:ln w="0"/>
                <a:effectLst>
                  <a:outerShdw blurRad="38100" dist="19050" dir="2700000" algn="tl" rotWithShape="0">
                    <a:schemeClr val="dk1">
                      <a:alpha val="40000"/>
                    </a:schemeClr>
                  </a:outerShdw>
                </a:effectLst>
              </a:rPr>
              <a:t>FB &amp; Instagram </a:t>
            </a:r>
            <a:r>
              <a:rPr lang="en-IN" sz="2800" b="1" dirty="0">
                <a:ln w="0"/>
                <a:effectLst>
                  <a:outerShdw blurRad="38100" dist="19050" dir="2700000" algn="tl" rotWithShape="0">
                    <a:schemeClr val="dk1">
                      <a:alpha val="40000"/>
                    </a:schemeClr>
                  </a:outerShdw>
                </a:effectLst>
              </a:rPr>
              <a:t>Campaign Screenshots</a:t>
            </a:r>
          </a:p>
        </p:txBody>
      </p:sp>
      <p:pic>
        <p:nvPicPr>
          <p:cNvPr id="8" name="Picture 7">
            <a:extLst>
              <a:ext uri="{FF2B5EF4-FFF2-40B4-BE49-F238E27FC236}">
                <a16:creationId xmlns:a16="http://schemas.microsoft.com/office/drawing/2014/main" id="{821A54B0-98A0-0A86-3904-64DD4B569AD3}"/>
              </a:ext>
            </a:extLst>
          </p:cNvPr>
          <p:cNvPicPr>
            <a:picLocks noChangeAspect="1"/>
          </p:cNvPicPr>
          <p:nvPr/>
        </p:nvPicPr>
        <p:blipFill>
          <a:blip r:embed="rId2"/>
          <a:stretch>
            <a:fillRect/>
          </a:stretch>
        </p:blipFill>
        <p:spPr>
          <a:xfrm>
            <a:off x="4484490" y="44311"/>
            <a:ext cx="3561246" cy="33823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FFD52063-F0A5-2559-7400-6CE2532590A3}"/>
              </a:ext>
            </a:extLst>
          </p:cNvPr>
          <p:cNvPicPr>
            <a:picLocks noChangeAspect="1"/>
          </p:cNvPicPr>
          <p:nvPr/>
        </p:nvPicPr>
        <p:blipFill>
          <a:blip r:embed="rId3"/>
          <a:stretch>
            <a:fillRect/>
          </a:stretch>
        </p:blipFill>
        <p:spPr>
          <a:xfrm>
            <a:off x="8346595" y="117623"/>
            <a:ext cx="3613659" cy="35760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12">
            <a:extLst>
              <a:ext uri="{FF2B5EF4-FFF2-40B4-BE49-F238E27FC236}">
                <a16:creationId xmlns:a16="http://schemas.microsoft.com/office/drawing/2014/main" id="{6D20CFA1-F231-23CF-2590-D9AA3E241392}"/>
              </a:ext>
            </a:extLst>
          </p:cNvPr>
          <p:cNvPicPr>
            <a:picLocks noChangeAspect="1"/>
          </p:cNvPicPr>
          <p:nvPr/>
        </p:nvPicPr>
        <p:blipFill>
          <a:blip r:embed="rId4"/>
          <a:stretch>
            <a:fillRect/>
          </a:stretch>
        </p:blipFill>
        <p:spPr>
          <a:xfrm>
            <a:off x="771204" y="3582444"/>
            <a:ext cx="7361853" cy="32755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a:extLst>
              <a:ext uri="{FF2B5EF4-FFF2-40B4-BE49-F238E27FC236}">
                <a16:creationId xmlns:a16="http://schemas.microsoft.com/office/drawing/2014/main" id="{2D21D778-0A88-C4D2-A79F-7ED60A07AD7D}"/>
              </a:ext>
            </a:extLst>
          </p:cNvPr>
          <p:cNvPicPr>
            <a:picLocks noChangeAspect="1"/>
          </p:cNvPicPr>
          <p:nvPr/>
        </p:nvPicPr>
        <p:blipFill>
          <a:blip r:embed="rId5"/>
          <a:stretch>
            <a:fillRect/>
          </a:stretch>
        </p:blipFill>
        <p:spPr>
          <a:xfrm>
            <a:off x="90773" y="117623"/>
            <a:ext cx="4210639" cy="31579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562954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D22D73-6ECC-FBDB-3995-E7259E2A8AE8}"/>
            </a:ext>
          </a:extLst>
        </p:cNvPr>
        <p:cNvGrpSpPr/>
        <p:nvPr/>
      </p:nvGrpSpPr>
      <p:grpSpPr>
        <a:xfrm>
          <a:off x="0" y="0"/>
          <a:ext cx="0" cy="0"/>
          <a:chOff x="0" y="0"/>
          <a:chExt cx="0" cy="0"/>
        </a:xfrm>
      </p:grpSpPr>
      <p:sp>
        <p:nvSpPr>
          <p:cNvPr id="88" name="TextBox 87">
            <a:extLst>
              <a:ext uri="{FF2B5EF4-FFF2-40B4-BE49-F238E27FC236}">
                <a16:creationId xmlns:a16="http://schemas.microsoft.com/office/drawing/2014/main" id="{30132970-2C5F-FE8D-B998-E7256B424EDF}"/>
              </a:ext>
            </a:extLst>
          </p:cNvPr>
          <p:cNvSpPr txBox="1"/>
          <p:nvPr/>
        </p:nvSpPr>
        <p:spPr>
          <a:xfrm>
            <a:off x="280882" y="168914"/>
            <a:ext cx="6356227" cy="769441"/>
          </a:xfrm>
          <a:prstGeom prst="rect">
            <a:avLst/>
          </a:prstGeom>
          <a:noFill/>
        </p:spPr>
        <p:txBody>
          <a:bodyPr wrap="none" rtlCol="0">
            <a:spAutoFit/>
          </a:bodyPr>
          <a:lstStyle/>
          <a:p>
            <a:r>
              <a:rPr lang="en-IN" sz="4400" dirty="0">
                <a:latin typeface="Fira Sans Medium" panose="020B0603050000020004" pitchFamily="34" charset="0"/>
              </a:rPr>
              <a:t>Paid Marketing Strategy</a:t>
            </a:r>
            <a:endParaRPr lang="en-IN" sz="3600" dirty="0">
              <a:latin typeface="Fira Sans Medium" panose="020B0603050000020004" pitchFamily="34" charset="0"/>
            </a:endParaRPr>
          </a:p>
        </p:txBody>
      </p:sp>
      <p:grpSp>
        <p:nvGrpSpPr>
          <p:cNvPr id="65" name="Group 64">
            <a:extLst>
              <a:ext uri="{FF2B5EF4-FFF2-40B4-BE49-F238E27FC236}">
                <a16:creationId xmlns:a16="http://schemas.microsoft.com/office/drawing/2014/main" id="{CD9C9558-5AD5-83EB-90C0-79F0DCAB0F43}"/>
              </a:ext>
            </a:extLst>
          </p:cNvPr>
          <p:cNvGrpSpPr/>
          <p:nvPr/>
        </p:nvGrpSpPr>
        <p:grpSpPr>
          <a:xfrm rot="12147091">
            <a:off x="10215311" y="5533587"/>
            <a:ext cx="2210578" cy="2419013"/>
            <a:chOff x="-447720" y="-856723"/>
            <a:chExt cx="2210578" cy="2419013"/>
          </a:xfrm>
        </p:grpSpPr>
        <p:sp>
          <p:nvSpPr>
            <p:cNvPr id="66" name="Graphic 4">
              <a:extLst>
                <a:ext uri="{FF2B5EF4-FFF2-40B4-BE49-F238E27FC236}">
                  <a16:creationId xmlns:a16="http://schemas.microsoft.com/office/drawing/2014/main" id="{8E56BD44-4E80-B30D-2439-5A34589AB7C6}"/>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67" name="Graphic 4">
              <a:extLst>
                <a:ext uri="{FF2B5EF4-FFF2-40B4-BE49-F238E27FC236}">
                  <a16:creationId xmlns:a16="http://schemas.microsoft.com/office/drawing/2014/main" id="{DE7D66C9-931C-3FA3-D23B-7A2327234606}"/>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68" name="Graphic 11">
            <a:extLst>
              <a:ext uri="{FF2B5EF4-FFF2-40B4-BE49-F238E27FC236}">
                <a16:creationId xmlns:a16="http://schemas.microsoft.com/office/drawing/2014/main" id="{825AE131-02FF-FEFC-79B4-2BDEE8BD0FDB}"/>
              </a:ext>
            </a:extLst>
          </p:cNvPr>
          <p:cNvSpPr/>
          <p:nvPr/>
        </p:nvSpPr>
        <p:spPr>
          <a:xfrm rot="7707741">
            <a:off x="11670176" y="571343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5" name="TextBox 4">
            <a:extLst>
              <a:ext uri="{FF2B5EF4-FFF2-40B4-BE49-F238E27FC236}">
                <a16:creationId xmlns:a16="http://schemas.microsoft.com/office/drawing/2014/main" id="{6AAACBA3-E5E4-484A-5D74-A7841867AF3F}"/>
              </a:ext>
            </a:extLst>
          </p:cNvPr>
          <p:cNvSpPr txBox="1"/>
          <p:nvPr/>
        </p:nvSpPr>
        <p:spPr>
          <a:xfrm>
            <a:off x="2321538" y="6165866"/>
            <a:ext cx="6441125" cy="52322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800" b="1" dirty="0">
                <a:ln w="0"/>
                <a:effectLst>
                  <a:outerShdw blurRad="38100" dist="19050" dir="2700000" algn="tl" rotWithShape="0">
                    <a:schemeClr val="dk1">
                      <a:alpha val="40000"/>
                    </a:schemeClr>
                  </a:outerShdw>
                </a:effectLst>
              </a:rPr>
              <a:t>Google Ads </a:t>
            </a:r>
            <a:r>
              <a:rPr lang="en-IN" sz="2800" b="1" dirty="0">
                <a:ln w="0"/>
                <a:effectLst>
                  <a:outerShdw blurRad="38100" dist="19050" dir="2700000" algn="tl" rotWithShape="0">
                    <a:schemeClr val="dk1">
                      <a:alpha val="40000"/>
                    </a:schemeClr>
                  </a:outerShdw>
                </a:effectLst>
              </a:rPr>
              <a:t>Campaign Screenshots</a:t>
            </a:r>
          </a:p>
        </p:txBody>
      </p:sp>
      <p:pic>
        <p:nvPicPr>
          <p:cNvPr id="7" name="Picture 6">
            <a:extLst>
              <a:ext uri="{FF2B5EF4-FFF2-40B4-BE49-F238E27FC236}">
                <a16:creationId xmlns:a16="http://schemas.microsoft.com/office/drawing/2014/main" id="{BDE43080-E778-6C43-1538-528718C488E5}"/>
              </a:ext>
            </a:extLst>
          </p:cNvPr>
          <p:cNvPicPr>
            <a:picLocks noChangeAspect="1"/>
          </p:cNvPicPr>
          <p:nvPr/>
        </p:nvPicPr>
        <p:blipFill>
          <a:blip r:embed="rId2"/>
          <a:stretch>
            <a:fillRect/>
          </a:stretch>
        </p:blipFill>
        <p:spPr>
          <a:xfrm>
            <a:off x="399661" y="1035115"/>
            <a:ext cx="11392678" cy="47877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392822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9B975-1D3F-DF8B-850C-03B6A8BFF665}"/>
            </a:ext>
          </a:extLst>
        </p:cNvPr>
        <p:cNvGrpSpPr/>
        <p:nvPr/>
      </p:nvGrpSpPr>
      <p:grpSpPr>
        <a:xfrm>
          <a:off x="0" y="0"/>
          <a:ext cx="0" cy="0"/>
          <a:chOff x="0" y="0"/>
          <a:chExt cx="0" cy="0"/>
        </a:xfrm>
      </p:grpSpPr>
      <p:sp>
        <p:nvSpPr>
          <p:cNvPr id="88" name="TextBox 87">
            <a:extLst>
              <a:ext uri="{FF2B5EF4-FFF2-40B4-BE49-F238E27FC236}">
                <a16:creationId xmlns:a16="http://schemas.microsoft.com/office/drawing/2014/main" id="{7D154B5C-FEEE-BB6E-B51F-66E00036CBF8}"/>
              </a:ext>
            </a:extLst>
          </p:cNvPr>
          <p:cNvSpPr txBox="1"/>
          <p:nvPr/>
        </p:nvSpPr>
        <p:spPr>
          <a:xfrm>
            <a:off x="280882" y="168914"/>
            <a:ext cx="6125395" cy="769441"/>
          </a:xfrm>
          <a:prstGeom prst="rect">
            <a:avLst/>
          </a:prstGeom>
          <a:noFill/>
        </p:spPr>
        <p:txBody>
          <a:bodyPr wrap="none" rtlCol="0">
            <a:spAutoFit/>
          </a:bodyPr>
          <a:lstStyle/>
          <a:p>
            <a:r>
              <a:rPr lang="en-IN" sz="4400" dirty="0">
                <a:latin typeface="Fira Sans Medium" panose="020B0603050000020004" pitchFamily="34" charset="0"/>
              </a:rPr>
              <a:t>Engagement Strategies</a:t>
            </a:r>
            <a:endParaRPr lang="en-IN" sz="3600" dirty="0">
              <a:latin typeface="Fira Sans Medium" panose="020B0603050000020004" pitchFamily="34" charset="0"/>
            </a:endParaRPr>
          </a:p>
        </p:txBody>
      </p:sp>
      <p:grpSp>
        <p:nvGrpSpPr>
          <p:cNvPr id="65" name="Group 64">
            <a:extLst>
              <a:ext uri="{FF2B5EF4-FFF2-40B4-BE49-F238E27FC236}">
                <a16:creationId xmlns:a16="http://schemas.microsoft.com/office/drawing/2014/main" id="{800CC4E4-4008-C76A-6E9B-579A6C21D417}"/>
              </a:ext>
            </a:extLst>
          </p:cNvPr>
          <p:cNvGrpSpPr/>
          <p:nvPr/>
        </p:nvGrpSpPr>
        <p:grpSpPr>
          <a:xfrm rot="12147091">
            <a:off x="10215311" y="5533587"/>
            <a:ext cx="2210578" cy="2419013"/>
            <a:chOff x="-447720" y="-856723"/>
            <a:chExt cx="2210578" cy="2419013"/>
          </a:xfrm>
        </p:grpSpPr>
        <p:sp>
          <p:nvSpPr>
            <p:cNvPr id="66" name="Graphic 4">
              <a:extLst>
                <a:ext uri="{FF2B5EF4-FFF2-40B4-BE49-F238E27FC236}">
                  <a16:creationId xmlns:a16="http://schemas.microsoft.com/office/drawing/2014/main" id="{B9B2797D-684C-AD3D-8870-66F18BCC95F4}"/>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67" name="Graphic 4">
              <a:extLst>
                <a:ext uri="{FF2B5EF4-FFF2-40B4-BE49-F238E27FC236}">
                  <a16:creationId xmlns:a16="http://schemas.microsoft.com/office/drawing/2014/main" id="{84C88F2E-86DC-182B-912B-45903E91E04C}"/>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68" name="Graphic 11">
            <a:extLst>
              <a:ext uri="{FF2B5EF4-FFF2-40B4-BE49-F238E27FC236}">
                <a16:creationId xmlns:a16="http://schemas.microsoft.com/office/drawing/2014/main" id="{6C954C77-CA5C-8757-E31B-FDA5C9821643}"/>
              </a:ext>
            </a:extLst>
          </p:cNvPr>
          <p:cNvSpPr/>
          <p:nvPr/>
        </p:nvSpPr>
        <p:spPr>
          <a:xfrm rot="7707741">
            <a:off x="11670176" y="571343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3" name="TextBox 2">
            <a:extLst>
              <a:ext uri="{FF2B5EF4-FFF2-40B4-BE49-F238E27FC236}">
                <a16:creationId xmlns:a16="http://schemas.microsoft.com/office/drawing/2014/main" id="{207F931E-143F-54EC-4D75-E012000A9C4B}"/>
              </a:ext>
            </a:extLst>
          </p:cNvPr>
          <p:cNvSpPr txBox="1"/>
          <p:nvPr/>
        </p:nvSpPr>
        <p:spPr>
          <a:xfrm>
            <a:off x="424542" y="1084297"/>
            <a:ext cx="6316824" cy="923330"/>
          </a:xfrm>
          <a:prstGeom prst="rect">
            <a:avLst/>
          </a:prstGeom>
          <a:noFill/>
        </p:spPr>
        <p:txBody>
          <a:bodyPr wrap="square">
            <a:spAutoFit/>
          </a:bodyPr>
          <a:lstStyle/>
          <a:p>
            <a:r>
              <a:rPr lang="en-IN" sz="1800" b="1" dirty="0">
                <a:effectLst/>
                <a:latin typeface="Calibri" panose="020F0502020204030204" pitchFamily="34" charset="0"/>
                <a:ea typeface="Calibri" panose="020F0502020204030204" pitchFamily="34" charset="0"/>
                <a:cs typeface="Times New Roman" panose="02020603050405020304" pitchFamily="18" charset="0"/>
              </a:rPr>
              <a:t>Week 1 – Welcome &amp; Brand Introduction</a:t>
            </a:r>
          </a:p>
          <a:p>
            <a:endParaRPr lang="en-IN" b="1" dirty="0">
              <a:latin typeface="Calibri" panose="020F0502020204030204" pitchFamily="34" charset="0"/>
              <a:ea typeface="Calibri" panose="020F0502020204030204" pitchFamily="34" charset="0"/>
              <a:cs typeface="Times New Roman" panose="02020603050405020304" pitchFamily="18" charset="0"/>
            </a:endParaRPr>
          </a:p>
          <a:p>
            <a:r>
              <a:rPr lang="en-IN" b="1" dirty="0"/>
              <a:t>Goal:</a:t>
            </a:r>
            <a:r>
              <a:rPr lang="en-IN" dirty="0"/>
              <a:t> Build connection with new users</a:t>
            </a:r>
          </a:p>
        </p:txBody>
      </p:sp>
      <p:pic>
        <p:nvPicPr>
          <p:cNvPr id="5" name="Picture 4">
            <a:extLst>
              <a:ext uri="{FF2B5EF4-FFF2-40B4-BE49-F238E27FC236}">
                <a16:creationId xmlns:a16="http://schemas.microsoft.com/office/drawing/2014/main" id="{588BB234-C60D-DBFD-6FDA-60E3CC05ACCF}"/>
              </a:ext>
            </a:extLst>
          </p:cNvPr>
          <p:cNvPicPr>
            <a:picLocks noChangeAspect="1"/>
          </p:cNvPicPr>
          <p:nvPr/>
        </p:nvPicPr>
        <p:blipFill>
          <a:blip r:embed="rId2"/>
          <a:stretch>
            <a:fillRect/>
          </a:stretch>
        </p:blipFill>
        <p:spPr>
          <a:xfrm>
            <a:off x="1339197" y="2153569"/>
            <a:ext cx="9335024" cy="45275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252542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A0634-69A2-C794-9FC9-C076C5C44180}"/>
            </a:ext>
          </a:extLst>
        </p:cNvPr>
        <p:cNvGrpSpPr/>
        <p:nvPr/>
      </p:nvGrpSpPr>
      <p:grpSpPr>
        <a:xfrm>
          <a:off x="0" y="0"/>
          <a:ext cx="0" cy="0"/>
          <a:chOff x="0" y="0"/>
          <a:chExt cx="0" cy="0"/>
        </a:xfrm>
      </p:grpSpPr>
      <p:sp>
        <p:nvSpPr>
          <p:cNvPr id="88" name="TextBox 87">
            <a:extLst>
              <a:ext uri="{FF2B5EF4-FFF2-40B4-BE49-F238E27FC236}">
                <a16:creationId xmlns:a16="http://schemas.microsoft.com/office/drawing/2014/main" id="{E125EA1B-66F1-075F-734D-BD30C79713AA}"/>
              </a:ext>
            </a:extLst>
          </p:cNvPr>
          <p:cNvSpPr txBox="1"/>
          <p:nvPr/>
        </p:nvSpPr>
        <p:spPr>
          <a:xfrm>
            <a:off x="280882" y="168914"/>
            <a:ext cx="6125395" cy="769441"/>
          </a:xfrm>
          <a:prstGeom prst="rect">
            <a:avLst/>
          </a:prstGeom>
          <a:noFill/>
        </p:spPr>
        <p:txBody>
          <a:bodyPr wrap="none" rtlCol="0">
            <a:spAutoFit/>
          </a:bodyPr>
          <a:lstStyle/>
          <a:p>
            <a:r>
              <a:rPr lang="en-IN" sz="4400" dirty="0">
                <a:latin typeface="Fira Sans Medium" panose="020B0603050000020004" pitchFamily="34" charset="0"/>
              </a:rPr>
              <a:t>Engagement Strategies</a:t>
            </a:r>
            <a:endParaRPr lang="en-IN" sz="3600" dirty="0">
              <a:latin typeface="Fira Sans Medium" panose="020B0603050000020004" pitchFamily="34" charset="0"/>
            </a:endParaRPr>
          </a:p>
        </p:txBody>
      </p:sp>
      <p:grpSp>
        <p:nvGrpSpPr>
          <p:cNvPr id="65" name="Group 64">
            <a:extLst>
              <a:ext uri="{FF2B5EF4-FFF2-40B4-BE49-F238E27FC236}">
                <a16:creationId xmlns:a16="http://schemas.microsoft.com/office/drawing/2014/main" id="{11E58D4E-F7A0-9393-0A53-F8410D7D2FAE}"/>
              </a:ext>
            </a:extLst>
          </p:cNvPr>
          <p:cNvGrpSpPr/>
          <p:nvPr/>
        </p:nvGrpSpPr>
        <p:grpSpPr>
          <a:xfrm rot="12147091">
            <a:off x="10215311" y="5533587"/>
            <a:ext cx="2210578" cy="2419013"/>
            <a:chOff x="-447720" y="-856723"/>
            <a:chExt cx="2210578" cy="2419013"/>
          </a:xfrm>
        </p:grpSpPr>
        <p:sp>
          <p:nvSpPr>
            <p:cNvPr id="66" name="Graphic 4">
              <a:extLst>
                <a:ext uri="{FF2B5EF4-FFF2-40B4-BE49-F238E27FC236}">
                  <a16:creationId xmlns:a16="http://schemas.microsoft.com/office/drawing/2014/main" id="{CD572803-7638-2C48-D4B4-4841BF240671}"/>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67" name="Graphic 4">
              <a:extLst>
                <a:ext uri="{FF2B5EF4-FFF2-40B4-BE49-F238E27FC236}">
                  <a16:creationId xmlns:a16="http://schemas.microsoft.com/office/drawing/2014/main" id="{1C6071B0-D762-C1A8-A784-A05819A9D243}"/>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68" name="Graphic 11">
            <a:extLst>
              <a:ext uri="{FF2B5EF4-FFF2-40B4-BE49-F238E27FC236}">
                <a16:creationId xmlns:a16="http://schemas.microsoft.com/office/drawing/2014/main" id="{910B646C-CAD0-007B-E760-FC9B222C9989}"/>
              </a:ext>
            </a:extLst>
          </p:cNvPr>
          <p:cNvSpPr/>
          <p:nvPr/>
        </p:nvSpPr>
        <p:spPr>
          <a:xfrm rot="7707741">
            <a:off x="11670176" y="571343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3" name="TextBox 2">
            <a:extLst>
              <a:ext uri="{FF2B5EF4-FFF2-40B4-BE49-F238E27FC236}">
                <a16:creationId xmlns:a16="http://schemas.microsoft.com/office/drawing/2014/main" id="{C5DAB162-2C9D-E57D-1C78-A0F719721CBA}"/>
              </a:ext>
            </a:extLst>
          </p:cNvPr>
          <p:cNvSpPr txBox="1"/>
          <p:nvPr/>
        </p:nvSpPr>
        <p:spPr>
          <a:xfrm>
            <a:off x="424542" y="1084297"/>
            <a:ext cx="6316824" cy="923330"/>
          </a:xfrm>
          <a:prstGeom prst="rect">
            <a:avLst/>
          </a:prstGeom>
          <a:noFill/>
        </p:spPr>
        <p:txBody>
          <a:bodyPr wrap="square">
            <a:spAutoFit/>
          </a:bodyPr>
          <a:lstStyle/>
          <a:p>
            <a:r>
              <a:rPr lang="en-IN" b="1" dirty="0"/>
              <a:t>Week 2 – Product Highlights</a:t>
            </a:r>
          </a:p>
          <a:p>
            <a:endParaRPr lang="en-IN" b="1" dirty="0">
              <a:latin typeface="Calibri" panose="020F0502020204030204" pitchFamily="34" charset="0"/>
              <a:ea typeface="Calibri" panose="020F0502020204030204" pitchFamily="34" charset="0"/>
              <a:cs typeface="Times New Roman" panose="02020603050405020304" pitchFamily="18" charset="0"/>
            </a:endParaRPr>
          </a:p>
          <a:p>
            <a:r>
              <a:rPr lang="en-IN" b="1" dirty="0"/>
              <a:t>Goal:</a:t>
            </a:r>
            <a:r>
              <a:rPr lang="en-IN" dirty="0"/>
              <a:t> Increase engagement &amp; browsing</a:t>
            </a:r>
          </a:p>
        </p:txBody>
      </p:sp>
      <p:pic>
        <p:nvPicPr>
          <p:cNvPr id="4" name="Picture 3">
            <a:extLst>
              <a:ext uri="{FF2B5EF4-FFF2-40B4-BE49-F238E27FC236}">
                <a16:creationId xmlns:a16="http://schemas.microsoft.com/office/drawing/2014/main" id="{406C58EE-B436-8710-8887-8F5BF3B1B3C0}"/>
              </a:ext>
            </a:extLst>
          </p:cNvPr>
          <p:cNvPicPr>
            <a:picLocks noChangeAspect="1"/>
          </p:cNvPicPr>
          <p:nvPr/>
        </p:nvPicPr>
        <p:blipFill>
          <a:blip r:embed="rId2"/>
          <a:stretch>
            <a:fillRect/>
          </a:stretch>
        </p:blipFill>
        <p:spPr>
          <a:xfrm>
            <a:off x="733148" y="2126396"/>
            <a:ext cx="9637769" cy="45626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375800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C03B0-FD46-2474-9F54-B7FA1D069972}"/>
            </a:ext>
          </a:extLst>
        </p:cNvPr>
        <p:cNvGrpSpPr/>
        <p:nvPr/>
      </p:nvGrpSpPr>
      <p:grpSpPr>
        <a:xfrm>
          <a:off x="0" y="0"/>
          <a:ext cx="0" cy="0"/>
          <a:chOff x="0" y="0"/>
          <a:chExt cx="0" cy="0"/>
        </a:xfrm>
      </p:grpSpPr>
      <p:sp>
        <p:nvSpPr>
          <p:cNvPr id="88" name="TextBox 87">
            <a:extLst>
              <a:ext uri="{FF2B5EF4-FFF2-40B4-BE49-F238E27FC236}">
                <a16:creationId xmlns:a16="http://schemas.microsoft.com/office/drawing/2014/main" id="{D999D881-B095-5D8B-0A28-F66AA018A988}"/>
              </a:ext>
            </a:extLst>
          </p:cNvPr>
          <p:cNvSpPr txBox="1"/>
          <p:nvPr/>
        </p:nvSpPr>
        <p:spPr>
          <a:xfrm>
            <a:off x="280882" y="168914"/>
            <a:ext cx="6125395" cy="769441"/>
          </a:xfrm>
          <a:prstGeom prst="rect">
            <a:avLst/>
          </a:prstGeom>
          <a:noFill/>
        </p:spPr>
        <p:txBody>
          <a:bodyPr wrap="none" rtlCol="0">
            <a:spAutoFit/>
          </a:bodyPr>
          <a:lstStyle/>
          <a:p>
            <a:r>
              <a:rPr lang="en-IN" sz="4400" dirty="0">
                <a:latin typeface="Fira Sans Medium" panose="020B0603050000020004" pitchFamily="34" charset="0"/>
              </a:rPr>
              <a:t>Engagement Strategies</a:t>
            </a:r>
            <a:endParaRPr lang="en-IN" sz="3600" dirty="0">
              <a:latin typeface="Fira Sans Medium" panose="020B0603050000020004" pitchFamily="34" charset="0"/>
            </a:endParaRPr>
          </a:p>
        </p:txBody>
      </p:sp>
      <p:grpSp>
        <p:nvGrpSpPr>
          <p:cNvPr id="65" name="Group 64">
            <a:extLst>
              <a:ext uri="{FF2B5EF4-FFF2-40B4-BE49-F238E27FC236}">
                <a16:creationId xmlns:a16="http://schemas.microsoft.com/office/drawing/2014/main" id="{AA22968A-74C2-43A2-1A42-7561B6B091A2}"/>
              </a:ext>
            </a:extLst>
          </p:cNvPr>
          <p:cNvGrpSpPr/>
          <p:nvPr/>
        </p:nvGrpSpPr>
        <p:grpSpPr>
          <a:xfrm rot="12147091">
            <a:off x="10215311" y="5533587"/>
            <a:ext cx="2210578" cy="2419013"/>
            <a:chOff x="-447720" y="-856723"/>
            <a:chExt cx="2210578" cy="2419013"/>
          </a:xfrm>
        </p:grpSpPr>
        <p:sp>
          <p:nvSpPr>
            <p:cNvPr id="66" name="Graphic 4">
              <a:extLst>
                <a:ext uri="{FF2B5EF4-FFF2-40B4-BE49-F238E27FC236}">
                  <a16:creationId xmlns:a16="http://schemas.microsoft.com/office/drawing/2014/main" id="{3D3BB5D8-C2CC-09EA-A74B-0C671B3E2723}"/>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67" name="Graphic 4">
              <a:extLst>
                <a:ext uri="{FF2B5EF4-FFF2-40B4-BE49-F238E27FC236}">
                  <a16:creationId xmlns:a16="http://schemas.microsoft.com/office/drawing/2014/main" id="{CDDC95E6-2C5B-0905-9855-283AEE57FAEE}"/>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68" name="Graphic 11">
            <a:extLst>
              <a:ext uri="{FF2B5EF4-FFF2-40B4-BE49-F238E27FC236}">
                <a16:creationId xmlns:a16="http://schemas.microsoft.com/office/drawing/2014/main" id="{FB27D4CA-F52E-7265-1C7C-1F0E33ECFE70}"/>
              </a:ext>
            </a:extLst>
          </p:cNvPr>
          <p:cNvSpPr/>
          <p:nvPr/>
        </p:nvSpPr>
        <p:spPr>
          <a:xfrm rot="7707741">
            <a:off x="11670176" y="571343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3" name="TextBox 2">
            <a:extLst>
              <a:ext uri="{FF2B5EF4-FFF2-40B4-BE49-F238E27FC236}">
                <a16:creationId xmlns:a16="http://schemas.microsoft.com/office/drawing/2014/main" id="{EA656ED9-BEC4-286E-5AEA-606B6C8CF5F6}"/>
              </a:ext>
            </a:extLst>
          </p:cNvPr>
          <p:cNvSpPr txBox="1"/>
          <p:nvPr/>
        </p:nvSpPr>
        <p:spPr>
          <a:xfrm>
            <a:off x="424542" y="1084297"/>
            <a:ext cx="6316824" cy="923330"/>
          </a:xfrm>
          <a:prstGeom prst="rect">
            <a:avLst/>
          </a:prstGeom>
          <a:noFill/>
        </p:spPr>
        <p:txBody>
          <a:bodyPr wrap="square">
            <a:spAutoFit/>
          </a:bodyPr>
          <a:lstStyle/>
          <a:p>
            <a:r>
              <a:rPr lang="en-IN" b="1" dirty="0"/>
              <a:t>Week 3 – Offers &amp; Discounts</a:t>
            </a:r>
          </a:p>
          <a:p>
            <a:endParaRPr lang="en-IN" b="1" dirty="0">
              <a:latin typeface="Calibri" panose="020F0502020204030204" pitchFamily="34" charset="0"/>
              <a:ea typeface="Calibri" panose="020F0502020204030204" pitchFamily="34" charset="0"/>
              <a:cs typeface="Times New Roman" panose="02020603050405020304" pitchFamily="18" charset="0"/>
            </a:endParaRPr>
          </a:p>
          <a:p>
            <a:r>
              <a:rPr lang="en-IN" b="1" dirty="0"/>
              <a:t>Goal:</a:t>
            </a:r>
            <a:r>
              <a:rPr lang="en-IN" dirty="0"/>
              <a:t> Drive sales</a:t>
            </a:r>
          </a:p>
        </p:txBody>
      </p:sp>
      <p:pic>
        <p:nvPicPr>
          <p:cNvPr id="5" name="Picture 4">
            <a:extLst>
              <a:ext uri="{FF2B5EF4-FFF2-40B4-BE49-F238E27FC236}">
                <a16:creationId xmlns:a16="http://schemas.microsoft.com/office/drawing/2014/main" id="{31A03231-D3F9-ECEA-54DD-C9C8DAE4CA91}"/>
              </a:ext>
            </a:extLst>
          </p:cNvPr>
          <p:cNvPicPr>
            <a:picLocks noChangeAspect="1"/>
          </p:cNvPicPr>
          <p:nvPr/>
        </p:nvPicPr>
        <p:blipFill>
          <a:blip r:embed="rId2"/>
          <a:stretch>
            <a:fillRect/>
          </a:stretch>
        </p:blipFill>
        <p:spPr>
          <a:xfrm>
            <a:off x="1081219" y="2100434"/>
            <a:ext cx="9289698" cy="45085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13620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14485B-C916-3549-7C6D-312F7C982F05}"/>
            </a:ext>
          </a:extLst>
        </p:cNvPr>
        <p:cNvGrpSpPr/>
        <p:nvPr/>
      </p:nvGrpSpPr>
      <p:grpSpPr>
        <a:xfrm>
          <a:off x="0" y="0"/>
          <a:ext cx="0" cy="0"/>
          <a:chOff x="0" y="0"/>
          <a:chExt cx="0" cy="0"/>
        </a:xfrm>
      </p:grpSpPr>
      <p:sp>
        <p:nvSpPr>
          <p:cNvPr id="88" name="TextBox 87">
            <a:extLst>
              <a:ext uri="{FF2B5EF4-FFF2-40B4-BE49-F238E27FC236}">
                <a16:creationId xmlns:a16="http://schemas.microsoft.com/office/drawing/2014/main" id="{4CFE6088-9E51-5A17-4BCD-04B1ED0AC8BA}"/>
              </a:ext>
            </a:extLst>
          </p:cNvPr>
          <p:cNvSpPr txBox="1"/>
          <p:nvPr/>
        </p:nvSpPr>
        <p:spPr>
          <a:xfrm>
            <a:off x="280882" y="168914"/>
            <a:ext cx="6125395" cy="769441"/>
          </a:xfrm>
          <a:prstGeom prst="rect">
            <a:avLst/>
          </a:prstGeom>
          <a:noFill/>
        </p:spPr>
        <p:txBody>
          <a:bodyPr wrap="none" rtlCol="0">
            <a:spAutoFit/>
          </a:bodyPr>
          <a:lstStyle/>
          <a:p>
            <a:r>
              <a:rPr lang="en-IN" sz="4400" dirty="0">
                <a:latin typeface="Fira Sans Medium" panose="020B0603050000020004" pitchFamily="34" charset="0"/>
              </a:rPr>
              <a:t>Engagement Strategies</a:t>
            </a:r>
            <a:endParaRPr lang="en-IN" sz="3600" dirty="0">
              <a:latin typeface="Fira Sans Medium" panose="020B0603050000020004" pitchFamily="34" charset="0"/>
            </a:endParaRPr>
          </a:p>
        </p:txBody>
      </p:sp>
      <p:grpSp>
        <p:nvGrpSpPr>
          <p:cNvPr id="65" name="Group 64">
            <a:extLst>
              <a:ext uri="{FF2B5EF4-FFF2-40B4-BE49-F238E27FC236}">
                <a16:creationId xmlns:a16="http://schemas.microsoft.com/office/drawing/2014/main" id="{D7243ECF-E565-69C3-BCE5-8FFD05875D4E}"/>
              </a:ext>
            </a:extLst>
          </p:cNvPr>
          <p:cNvGrpSpPr/>
          <p:nvPr/>
        </p:nvGrpSpPr>
        <p:grpSpPr>
          <a:xfrm rot="12147091">
            <a:off x="10215311" y="5533587"/>
            <a:ext cx="2210578" cy="2419013"/>
            <a:chOff x="-447720" y="-856723"/>
            <a:chExt cx="2210578" cy="2419013"/>
          </a:xfrm>
        </p:grpSpPr>
        <p:sp>
          <p:nvSpPr>
            <p:cNvPr id="66" name="Graphic 4">
              <a:extLst>
                <a:ext uri="{FF2B5EF4-FFF2-40B4-BE49-F238E27FC236}">
                  <a16:creationId xmlns:a16="http://schemas.microsoft.com/office/drawing/2014/main" id="{7B6B80EE-7238-F0E4-C05F-F28CFEDA5C13}"/>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67" name="Graphic 4">
              <a:extLst>
                <a:ext uri="{FF2B5EF4-FFF2-40B4-BE49-F238E27FC236}">
                  <a16:creationId xmlns:a16="http://schemas.microsoft.com/office/drawing/2014/main" id="{4F8F6824-5674-872D-BAB7-7064D780BE5C}"/>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68" name="Graphic 11">
            <a:extLst>
              <a:ext uri="{FF2B5EF4-FFF2-40B4-BE49-F238E27FC236}">
                <a16:creationId xmlns:a16="http://schemas.microsoft.com/office/drawing/2014/main" id="{E2719D2F-1B3B-9B91-8480-39042CD1F7F9}"/>
              </a:ext>
            </a:extLst>
          </p:cNvPr>
          <p:cNvSpPr/>
          <p:nvPr/>
        </p:nvSpPr>
        <p:spPr>
          <a:xfrm rot="7707741">
            <a:off x="11670176" y="571343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3" name="TextBox 2">
            <a:extLst>
              <a:ext uri="{FF2B5EF4-FFF2-40B4-BE49-F238E27FC236}">
                <a16:creationId xmlns:a16="http://schemas.microsoft.com/office/drawing/2014/main" id="{A6238337-F22F-277F-CEBE-502C388695D7}"/>
              </a:ext>
            </a:extLst>
          </p:cNvPr>
          <p:cNvSpPr txBox="1"/>
          <p:nvPr/>
        </p:nvSpPr>
        <p:spPr>
          <a:xfrm>
            <a:off x="424542" y="1084297"/>
            <a:ext cx="6316824" cy="923330"/>
          </a:xfrm>
          <a:prstGeom prst="rect">
            <a:avLst/>
          </a:prstGeom>
          <a:noFill/>
        </p:spPr>
        <p:txBody>
          <a:bodyPr wrap="square">
            <a:spAutoFit/>
          </a:bodyPr>
          <a:lstStyle/>
          <a:p>
            <a:r>
              <a:rPr lang="en-IN" b="1" dirty="0"/>
              <a:t>Week 4 – Trust &amp; Reviews</a:t>
            </a:r>
          </a:p>
          <a:p>
            <a:endParaRPr lang="en-IN" b="1" dirty="0">
              <a:latin typeface="Calibri" panose="020F0502020204030204" pitchFamily="34" charset="0"/>
              <a:ea typeface="Calibri" panose="020F0502020204030204" pitchFamily="34" charset="0"/>
              <a:cs typeface="Times New Roman" panose="02020603050405020304" pitchFamily="18" charset="0"/>
            </a:endParaRPr>
          </a:p>
          <a:p>
            <a:r>
              <a:rPr lang="en-IN" b="1" dirty="0"/>
              <a:t>Goal:</a:t>
            </a:r>
            <a:r>
              <a:rPr lang="en-IN" dirty="0"/>
              <a:t> Build trust &amp; repeat purchase</a:t>
            </a:r>
          </a:p>
        </p:txBody>
      </p:sp>
      <p:pic>
        <p:nvPicPr>
          <p:cNvPr id="7" name="Picture 6">
            <a:extLst>
              <a:ext uri="{FF2B5EF4-FFF2-40B4-BE49-F238E27FC236}">
                <a16:creationId xmlns:a16="http://schemas.microsoft.com/office/drawing/2014/main" id="{FC29778D-0AE5-A428-4B62-8A45E8A8568F}"/>
              </a:ext>
            </a:extLst>
          </p:cNvPr>
          <p:cNvPicPr>
            <a:picLocks noChangeAspect="1"/>
          </p:cNvPicPr>
          <p:nvPr/>
        </p:nvPicPr>
        <p:blipFill>
          <a:blip r:embed="rId2"/>
          <a:stretch>
            <a:fillRect/>
          </a:stretch>
        </p:blipFill>
        <p:spPr>
          <a:xfrm>
            <a:off x="779361" y="2135288"/>
            <a:ext cx="9669794" cy="45537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76942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B2934-E8BF-F2F8-F29D-502694C7DC98}"/>
            </a:ext>
          </a:extLst>
        </p:cNvPr>
        <p:cNvGrpSpPr/>
        <p:nvPr/>
      </p:nvGrpSpPr>
      <p:grpSpPr>
        <a:xfrm>
          <a:off x="0" y="0"/>
          <a:ext cx="0" cy="0"/>
          <a:chOff x="0" y="0"/>
          <a:chExt cx="0" cy="0"/>
        </a:xfrm>
      </p:grpSpPr>
      <p:sp>
        <p:nvSpPr>
          <p:cNvPr id="88" name="TextBox 87">
            <a:extLst>
              <a:ext uri="{FF2B5EF4-FFF2-40B4-BE49-F238E27FC236}">
                <a16:creationId xmlns:a16="http://schemas.microsoft.com/office/drawing/2014/main" id="{20F421C1-CFFF-3297-0B99-6C3A9A6B9FE6}"/>
              </a:ext>
            </a:extLst>
          </p:cNvPr>
          <p:cNvSpPr txBox="1"/>
          <p:nvPr/>
        </p:nvSpPr>
        <p:spPr>
          <a:xfrm>
            <a:off x="280882" y="168914"/>
            <a:ext cx="7316426" cy="769441"/>
          </a:xfrm>
          <a:prstGeom prst="rect">
            <a:avLst/>
          </a:prstGeom>
          <a:noFill/>
        </p:spPr>
        <p:txBody>
          <a:bodyPr wrap="none" rtlCol="0">
            <a:spAutoFit/>
          </a:bodyPr>
          <a:lstStyle/>
          <a:p>
            <a:r>
              <a:rPr lang="en-IN" sz="4400" dirty="0">
                <a:latin typeface="Fira Sans Medium" panose="020B0603050000020004" pitchFamily="34" charset="0"/>
              </a:rPr>
              <a:t>Digital Marketing &amp; AI Tools</a:t>
            </a:r>
            <a:endParaRPr lang="en-IN" sz="3600" dirty="0">
              <a:latin typeface="Fira Sans Medium" panose="020B0603050000020004" pitchFamily="34" charset="0"/>
            </a:endParaRPr>
          </a:p>
        </p:txBody>
      </p:sp>
      <p:grpSp>
        <p:nvGrpSpPr>
          <p:cNvPr id="65" name="Group 64">
            <a:extLst>
              <a:ext uri="{FF2B5EF4-FFF2-40B4-BE49-F238E27FC236}">
                <a16:creationId xmlns:a16="http://schemas.microsoft.com/office/drawing/2014/main" id="{389CBACA-7A3E-541F-2EF0-64B98A6D3961}"/>
              </a:ext>
            </a:extLst>
          </p:cNvPr>
          <p:cNvGrpSpPr/>
          <p:nvPr/>
        </p:nvGrpSpPr>
        <p:grpSpPr>
          <a:xfrm rot="12147091">
            <a:off x="10215311" y="5533587"/>
            <a:ext cx="2210578" cy="2419013"/>
            <a:chOff x="-447720" y="-856723"/>
            <a:chExt cx="2210578" cy="2419013"/>
          </a:xfrm>
        </p:grpSpPr>
        <p:sp>
          <p:nvSpPr>
            <p:cNvPr id="66" name="Graphic 4">
              <a:extLst>
                <a:ext uri="{FF2B5EF4-FFF2-40B4-BE49-F238E27FC236}">
                  <a16:creationId xmlns:a16="http://schemas.microsoft.com/office/drawing/2014/main" id="{EB4A67B5-AEB2-DF23-65AE-638917223323}"/>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67" name="Graphic 4">
              <a:extLst>
                <a:ext uri="{FF2B5EF4-FFF2-40B4-BE49-F238E27FC236}">
                  <a16:creationId xmlns:a16="http://schemas.microsoft.com/office/drawing/2014/main" id="{2CCC0C26-10E1-6680-C30B-1946DFBB0513}"/>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68" name="Graphic 11">
            <a:extLst>
              <a:ext uri="{FF2B5EF4-FFF2-40B4-BE49-F238E27FC236}">
                <a16:creationId xmlns:a16="http://schemas.microsoft.com/office/drawing/2014/main" id="{9946927C-5658-ED95-BC26-3BD0CBB972F7}"/>
              </a:ext>
            </a:extLst>
          </p:cNvPr>
          <p:cNvSpPr/>
          <p:nvPr/>
        </p:nvSpPr>
        <p:spPr>
          <a:xfrm rot="7707741">
            <a:off x="11670176" y="571343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2" name="TextBox 1">
            <a:extLst>
              <a:ext uri="{FF2B5EF4-FFF2-40B4-BE49-F238E27FC236}">
                <a16:creationId xmlns:a16="http://schemas.microsoft.com/office/drawing/2014/main" id="{D4155D15-F71B-C074-F2BA-83380D1B1E38}"/>
              </a:ext>
            </a:extLst>
          </p:cNvPr>
          <p:cNvSpPr txBox="1"/>
          <p:nvPr/>
        </p:nvSpPr>
        <p:spPr>
          <a:xfrm>
            <a:off x="167951" y="1103445"/>
            <a:ext cx="11178073" cy="5632311"/>
          </a:xfrm>
          <a:prstGeom prst="rect">
            <a:avLst/>
          </a:prstGeom>
          <a:noFill/>
        </p:spPr>
        <p:txBody>
          <a:bodyPr wrap="square">
            <a:spAutoFit/>
          </a:bodyPr>
          <a:lstStyle/>
          <a:p>
            <a:pPr marL="342900" indent="-342900">
              <a:buFont typeface="+mj-lt"/>
              <a:buAutoNum type="arabicPeriod"/>
            </a:pPr>
            <a:r>
              <a:rPr lang="en-US" b="1" dirty="0"/>
              <a:t>Canva :- </a:t>
            </a:r>
            <a:r>
              <a:rPr lang="en-US" dirty="0"/>
              <a:t>Brand Logo, Social Media Setup (Reels, Videos, Images)</a:t>
            </a:r>
          </a:p>
          <a:p>
            <a:pPr marL="342900" indent="-342900">
              <a:buFont typeface="+mj-lt"/>
              <a:buAutoNum type="arabicPeriod"/>
            </a:pPr>
            <a:endParaRPr lang="en-US" b="1" dirty="0"/>
          </a:p>
          <a:p>
            <a:pPr marL="342900" indent="-342900">
              <a:buFont typeface="+mj-lt"/>
              <a:buAutoNum type="arabicPeriod"/>
            </a:pPr>
            <a:r>
              <a:rPr lang="en-US" b="1" dirty="0"/>
              <a:t>Hubspot.com :- </a:t>
            </a:r>
            <a:r>
              <a:rPr lang="en-US" dirty="0"/>
              <a:t>Email Campaigns</a:t>
            </a:r>
          </a:p>
          <a:p>
            <a:pPr marL="342900" indent="-342900">
              <a:buFont typeface="+mj-lt"/>
              <a:buAutoNum type="arabicPeriod"/>
            </a:pPr>
            <a:endParaRPr lang="en-US" b="1" dirty="0"/>
          </a:p>
          <a:p>
            <a:pPr marL="342900" indent="-342900">
              <a:buFont typeface="+mj-lt"/>
              <a:buAutoNum type="arabicPeriod"/>
            </a:pPr>
            <a:r>
              <a:rPr lang="en-US" b="1" dirty="0"/>
              <a:t>Profreehost.com :- </a:t>
            </a:r>
            <a:r>
              <a:rPr lang="en-US" dirty="0"/>
              <a:t>Develop a one-page website (free domain)</a:t>
            </a:r>
          </a:p>
          <a:p>
            <a:pPr marL="342900" indent="-342900">
              <a:buFont typeface="+mj-lt"/>
              <a:buAutoNum type="arabicPeriod"/>
            </a:pPr>
            <a:endParaRPr lang="en-US" dirty="0"/>
          </a:p>
          <a:p>
            <a:pPr marL="342900" indent="-342900">
              <a:buFont typeface="+mj-lt"/>
              <a:buAutoNum type="arabicPeriod"/>
            </a:pPr>
            <a:r>
              <a:rPr lang="en-US" b="1" dirty="0"/>
              <a:t>SEMrush.com :- </a:t>
            </a:r>
            <a:r>
              <a:rPr lang="en-US" dirty="0"/>
              <a:t>On-Page SEO strategies</a:t>
            </a:r>
          </a:p>
          <a:p>
            <a:pPr marL="342900" indent="-342900">
              <a:buFont typeface="+mj-lt"/>
              <a:buAutoNum type="arabicPeriod"/>
            </a:pPr>
            <a:endParaRPr lang="en-US" b="1" dirty="0"/>
          </a:p>
          <a:p>
            <a:pPr marL="342900" indent="-342900">
              <a:buFont typeface="+mj-lt"/>
              <a:buAutoNum type="arabicPeriod"/>
            </a:pPr>
            <a:r>
              <a:rPr lang="en-US" b="1" dirty="0"/>
              <a:t>Chatgpt.com :- </a:t>
            </a:r>
            <a:r>
              <a:rPr lang="en-IN" dirty="0"/>
              <a:t>Prompt Engineer, </a:t>
            </a:r>
            <a:r>
              <a:rPr lang="en-IN" dirty="0" err="1"/>
              <a:t>QuillBot</a:t>
            </a:r>
            <a:r>
              <a:rPr lang="en-IN" dirty="0"/>
              <a:t> AI - Paraphrasing Tool, DALL·E</a:t>
            </a:r>
          </a:p>
          <a:p>
            <a:pPr marL="342900" indent="-342900">
              <a:buFont typeface="+mj-lt"/>
              <a:buAutoNum type="arabicPeriod"/>
            </a:pPr>
            <a:endParaRPr lang="en-IN" b="1" dirty="0"/>
          </a:p>
          <a:p>
            <a:pPr marL="342900" indent="-342900">
              <a:buFont typeface="+mj-lt"/>
              <a:buAutoNum type="arabicPeriod"/>
            </a:pPr>
            <a:r>
              <a:rPr lang="en-US" b="1" dirty="0"/>
              <a:t>ads.google.com :- </a:t>
            </a:r>
            <a:r>
              <a:rPr lang="en-US" dirty="0"/>
              <a:t>Goggle</a:t>
            </a:r>
            <a:r>
              <a:rPr lang="en-US" b="1" dirty="0"/>
              <a:t> </a:t>
            </a:r>
            <a:r>
              <a:rPr lang="en-US" dirty="0"/>
              <a:t>ads Campaign</a:t>
            </a:r>
          </a:p>
          <a:p>
            <a:pPr marL="342900" indent="-342900">
              <a:buFont typeface="+mj-lt"/>
              <a:buAutoNum type="arabicPeriod"/>
            </a:pPr>
            <a:endParaRPr lang="en-US" b="1" dirty="0"/>
          </a:p>
          <a:p>
            <a:pPr marL="342900" indent="-342900">
              <a:buFont typeface="+mj-lt"/>
              <a:buAutoNum type="arabicPeriod"/>
            </a:pPr>
            <a:r>
              <a:rPr lang="en-US" b="1" dirty="0"/>
              <a:t>analytics.google.com :- </a:t>
            </a:r>
            <a:r>
              <a:rPr lang="en-IN" dirty="0"/>
              <a:t>Research keywords</a:t>
            </a:r>
          </a:p>
          <a:p>
            <a:pPr marL="342900" indent="-342900">
              <a:buFont typeface="+mj-lt"/>
              <a:buAutoNum type="arabicPeriod"/>
            </a:pPr>
            <a:endParaRPr lang="en-IN" b="1" dirty="0"/>
          </a:p>
          <a:p>
            <a:pPr marL="342900" indent="-342900">
              <a:buFont typeface="+mj-lt"/>
              <a:buAutoNum type="arabicPeriod"/>
            </a:pPr>
            <a:r>
              <a:rPr lang="en-US" b="1" dirty="0"/>
              <a:t>Meta ads manager :- </a:t>
            </a:r>
            <a:r>
              <a:rPr lang="en-US" dirty="0"/>
              <a:t>Facebook ads, Instagram ads &amp; </a:t>
            </a:r>
            <a:r>
              <a:rPr lang="en-US" dirty="0" err="1"/>
              <a:t>Whatapp</a:t>
            </a:r>
            <a:r>
              <a:rPr lang="en-US" dirty="0"/>
              <a:t> ads</a:t>
            </a:r>
          </a:p>
          <a:p>
            <a:pPr marL="342900" indent="-342900">
              <a:buFont typeface="+mj-lt"/>
              <a:buAutoNum type="arabicPeriod"/>
            </a:pPr>
            <a:endParaRPr lang="en-US" b="1" dirty="0"/>
          </a:p>
          <a:p>
            <a:pPr marL="342900" indent="-342900">
              <a:buFont typeface="+mj-lt"/>
              <a:buAutoNum type="arabicPeriod"/>
            </a:pPr>
            <a:r>
              <a:rPr lang="en-US" b="1" dirty="0" err="1"/>
              <a:t>Linkedin</a:t>
            </a:r>
            <a:r>
              <a:rPr lang="en-US" b="1" dirty="0"/>
              <a:t> Campaign Manager :- </a:t>
            </a:r>
            <a:r>
              <a:rPr lang="en-US" dirty="0" err="1"/>
              <a:t>Linkedin</a:t>
            </a:r>
            <a:r>
              <a:rPr lang="en-US" dirty="0"/>
              <a:t> ads</a:t>
            </a:r>
          </a:p>
          <a:p>
            <a:pPr marL="342900" indent="-342900">
              <a:buFont typeface="+mj-lt"/>
              <a:buAutoNum type="arabicPeriod"/>
            </a:pPr>
            <a:endParaRPr lang="en-US" dirty="0"/>
          </a:p>
          <a:p>
            <a:pPr marL="342900" indent="-342900">
              <a:buFont typeface="+mj-lt"/>
              <a:buAutoNum type="arabicPeriod"/>
            </a:pPr>
            <a:r>
              <a:rPr lang="en-US" b="1" dirty="0"/>
              <a:t>Backlinks :- </a:t>
            </a:r>
            <a:r>
              <a:rPr lang="en-US" dirty="0"/>
              <a:t>backlinko.com, moz.com, seoreviewtools.com, dapachecker.org, majestic.com, ahrefs.com,  websiteseochecker.com</a:t>
            </a:r>
          </a:p>
        </p:txBody>
      </p:sp>
    </p:spTree>
    <p:extLst>
      <p:ext uri="{BB962C8B-B14F-4D97-AF65-F5344CB8AC3E}">
        <p14:creationId xmlns:p14="http://schemas.microsoft.com/office/powerpoint/2010/main" val="40053898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F21FEF1F-3765-4DD6-BD6D-7D2DE9C59DF4}"/>
              </a:ext>
            </a:extLst>
          </p:cNvPr>
          <p:cNvSpPr/>
          <p:nvPr/>
        </p:nvSpPr>
        <p:spPr>
          <a:xfrm rot="5400000">
            <a:off x="9878829" y="3215937"/>
            <a:ext cx="3316690" cy="4835022"/>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4" name="TextBox 23">
            <a:extLst>
              <a:ext uri="{FF2B5EF4-FFF2-40B4-BE49-F238E27FC236}">
                <a16:creationId xmlns:a16="http://schemas.microsoft.com/office/drawing/2014/main" id="{CC9BD28D-55F8-486A-9F93-D3268DEDBC31}"/>
              </a:ext>
            </a:extLst>
          </p:cNvPr>
          <p:cNvSpPr txBox="1"/>
          <p:nvPr/>
        </p:nvSpPr>
        <p:spPr>
          <a:xfrm>
            <a:off x="4302411" y="2767280"/>
            <a:ext cx="3605475" cy="1323439"/>
          </a:xfrm>
          <a:prstGeom prst="rect">
            <a:avLst/>
          </a:prstGeom>
          <a:noFill/>
        </p:spPr>
        <p:txBody>
          <a:bodyPr wrap="none" rtlCol="0">
            <a:spAutoFit/>
          </a:bodyPr>
          <a:lstStyle/>
          <a:p>
            <a:pPr algn="ctr"/>
            <a:r>
              <a:rPr lang="en-IN" sz="8000" dirty="0">
                <a:latin typeface="Fira Sans Medium" panose="020B0603050000020004" pitchFamily="34" charset="0"/>
              </a:rPr>
              <a:t>thanks!</a:t>
            </a:r>
            <a:endParaRPr lang="en-IN" sz="6600" dirty="0">
              <a:latin typeface="Fira Sans Medium" panose="020B0603050000020004" pitchFamily="34" charset="0"/>
            </a:endParaRPr>
          </a:p>
        </p:txBody>
      </p:sp>
      <p:sp>
        <p:nvSpPr>
          <p:cNvPr id="15" name="Graphic 11">
            <a:extLst>
              <a:ext uri="{FF2B5EF4-FFF2-40B4-BE49-F238E27FC236}">
                <a16:creationId xmlns:a16="http://schemas.microsoft.com/office/drawing/2014/main" id="{30CDF02D-CAE1-425F-B0D5-8BB3AD1C0C50}"/>
              </a:ext>
            </a:extLst>
          </p:cNvPr>
          <p:cNvSpPr/>
          <p:nvPr/>
        </p:nvSpPr>
        <p:spPr>
          <a:xfrm>
            <a:off x="10747201" y="4961641"/>
            <a:ext cx="1444799" cy="1343613"/>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grpSp>
        <p:nvGrpSpPr>
          <p:cNvPr id="2" name="Group 1">
            <a:extLst>
              <a:ext uri="{FF2B5EF4-FFF2-40B4-BE49-F238E27FC236}">
                <a16:creationId xmlns:a16="http://schemas.microsoft.com/office/drawing/2014/main" id="{1677F821-6945-4FB5-9887-69FB75DABC89}"/>
              </a:ext>
            </a:extLst>
          </p:cNvPr>
          <p:cNvGrpSpPr/>
          <p:nvPr/>
        </p:nvGrpSpPr>
        <p:grpSpPr>
          <a:xfrm>
            <a:off x="-3681143" y="-2297674"/>
            <a:ext cx="7362285" cy="7105531"/>
            <a:chOff x="-2861483" y="-2254131"/>
            <a:chExt cx="7362285" cy="7105531"/>
          </a:xfrm>
        </p:grpSpPr>
        <p:sp>
          <p:nvSpPr>
            <p:cNvPr id="6" name="Graphic 4">
              <a:extLst>
                <a:ext uri="{FF2B5EF4-FFF2-40B4-BE49-F238E27FC236}">
                  <a16:creationId xmlns:a16="http://schemas.microsoft.com/office/drawing/2014/main" id="{834BA1D4-0C72-474A-83FF-2D1B207A407E}"/>
                </a:ext>
              </a:extLst>
            </p:cNvPr>
            <p:cNvSpPr/>
            <p:nvPr/>
          </p:nvSpPr>
          <p:spPr>
            <a:xfrm rot="2476041">
              <a:off x="-634236" y="-2254131"/>
              <a:ext cx="4024137" cy="7105531"/>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a:p>
          </p:txBody>
        </p:sp>
        <p:sp>
          <p:nvSpPr>
            <p:cNvPr id="22" name="Graphic 4">
              <a:extLst>
                <a:ext uri="{FF2B5EF4-FFF2-40B4-BE49-F238E27FC236}">
                  <a16:creationId xmlns:a16="http://schemas.microsoft.com/office/drawing/2014/main" id="{8C23666D-AA0B-4055-B6D1-F271DD034ADC}"/>
                </a:ext>
              </a:extLst>
            </p:cNvPr>
            <p:cNvSpPr/>
            <p:nvPr/>
          </p:nvSpPr>
          <p:spPr>
            <a:xfrm rot="3140551">
              <a:off x="-1320786" y="-2808187"/>
              <a:ext cx="4024137" cy="7105531"/>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sp>
          <p:nvSpPr>
            <p:cNvPr id="25" name="Graphic 11">
              <a:extLst>
                <a:ext uri="{FF2B5EF4-FFF2-40B4-BE49-F238E27FC236}">
                  <a16:creationId xmlns:a16="http://schemas.microsoft.com/office/drawing/2014/main" id="{22B03510-4CF1-46CA-BE80-1E37CD0837F6}"/>
                </a:ext>
              </a:extLst>
            </p:cNvPr>
            <p:cNvSpPr/>
            <p:nvPr/>
          </p:nvSpPr>
          <p:spPr>
            <a:xfrm rot="8901965">
              <a:off x="3130551" y="555042"/>
              <a:ext cx="1370251" cy="1274286"/>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grpSp>
      <p:sp>
        <p:nvSpPr>
          <p:cNvPr id="9" name="Freeform: Shape 8">
            <a:extLst>
              <a:ext uri="{FF2B5EF4-FFF2-40B4-BE49-F238E27FC236}">
                <a16:creationId xmlns:a16="http://schemas.microsoft.com/office/drawing/2014/main" id="{B22F9731-B0FC-4706-9E67-202F61A914FF}"/>
              </a:ext>
            </a:extLst>
          </p:cNvPr>
          <p:cNvSpPr/>
          <p:nvPr/>
        </p:nvSpPr>
        <p:spPr>
          <a:xfrm>
            <a:off x="4636606" y="3867382"/>
            <a:ext cx="1971876" cy="368374"/>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w="9525"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753DC809-06A1-40CF-AA17-0E8089FE7962}"/>
              </a:ext>
            </a:extLst>
          </p:cNvPr>
          <p:cNvSpPr/>
          <p:nvPr/>
        </p:nvSpPr>
        <p:spPr>
          <a:xfrm>
            <a:off x="6393463" y="3832087"/>
            <a:ext cx="405318" cy="330866"/>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w="9525" cap="flat">
            <a:noFill/>
            <a:prstDash val="solid"/>
            <a:miter/>
          </a:ln>
        </p:spPr>
        <p:txBody>
          <a:bodyPr rtlCol="0" anchor="ctr"/>
          <a:lstStyle/>
          <a:p>
            <a:endParaRPr lang="en-IN"/>
          </a:p>
        </p:txBody>
      </p:sp>
    </p:spTree>
    <p:extLst>
      <p:ext uri="{BB962C8B-B14F-4D97-AF65-F5344CB8AC3E}">
        <p14:creationId xmlns:p14="http://schemas.microsoft.com/office/powerpoint/2010/main" val="1740697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A48E5E13-86FE-4923-8C65-F03A91827BC2}"/>
              </a:ext>
            </a:extLst>
          </p:cNvPr>
          <p:cNvSpPr/>
          <p:nvPr/>
        </p:nvSpPr>
        <p:spPr>
          <a:xfrm rot="3043006">
            <a:off x="9161020" y="-1307019"/>
            <a:ext cx="5451701" cy="7886541"/>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4" name="Rectangle 3">
            <a:extLst>
              <a:ext uri="{FF2B5EF4-FFF2-40B4-BE49-F238E27FC236}">
                <a16:creationId xmlns:a16="http://schemas.microsoft.com/office/drawing/2014/main" id="{51695F52-4DFE-426F-A6E5-454B7D1E29FE}"/>
              </a:ext>
            </a:extLst>
          </p:cNvPr>
          <p:cNvSpPr/>
          <p:nvPr/>
        </p:nvSpPr>
        <p:spPr>
          <a:xfrm>
            <a:off x="10303611" y="6670380"/>
            <a:ext cx="3664190"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58CF9FB-F5CA-4B59-A222-7F046A3ED07B}"/>
              </a:ext>
            </a:extLst>
          </p:cNvPr>
          <p:cNvSpPr/>
          <p:nvPr/>
        </p:nvSpPr>
        <p:spPr>
          <a:xfrm>
            <a:off x="10538698" y="6247202"/>
            <a:ext cx="3435836"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CA8E8C83-9B3D-4B47-8C29-1713C483237F}"/>
              </a:ext>
            </a:extLst>
          </p:cNvPr>
          <p:cNvSpPr/>
          <p:nvPr/>
        </p:nvSpPr>
        <p:spPr>
          <a:xfrm>
            <a:off x="11546713" y="4387988"/>
            <a:ext cx="2421088" cy="1877168"/>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Graphic 27">
            <a:extLst>
              <a:ext uri="{FF2B5EF4-FFF2-40B4-BE49-F238E27FC236}">
                <a16:creationId xmlns:a16="http://schemas.microsoft.com/office/drawing/2014/main" id="{ED0050DF-723B-4A1F-97B0-2DEE56B879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68230" y="-668285"/>
            <a:ext cx="2302880" cy="7666161"/>
          </a:xfrm>
          <a:prstGeom prst="rect">
            <a:avLst/>
          </a:prstGeom>
        </p:spPr>
      </p:pic>
      <p:sp>
        <p:nvSpPr>
          <p:cNvPr id="20" name="TextBox 19">
            <a:extLst>
              <a:ext uri="{FF2B5EF4-FFF2-40B4-BE49-F238E27FC236}">
                <a16:creationId xmlns:a16="http://schemas.microsoft.com/office/drawing/2014/main" id="{C6C2E425-BB4B-45A0-A496-681679873C48}"/>
              </a:ext>
            </a:extLst>
          </p:cNvPr>
          <p:cNvSpPr txBox="1"/>
          <p:nvPr/>
        </p:nvSpPr>
        <p:spPr>
          <a:xfrm>
            <a:off x="584593" y="275962"/>
            <a:ext cx="8763938" cy="769441"/>
          </a:xfrm>
          <a:prstGeom prst="rect">
            <a:avLst/>
          </a:prstGeom>
          <a:noFill/>
        </p:spPr>
        <p:txBody>
          <a:bodyPr wrap="none" rtlCol="0">
            <a:spAutoFit/>
          </a:bodyPr>
          <a:lstStyle/>
          <a:p>
            <a:r>
              <a:rPr lang="en-IN" sz="4400" dirty="0">
                <a:latin typeface="Fira Sans Medium" panose="020B0603050000020004" pitchFamily="34" charset="0"/>
              </a:rPr>
              <a:t>Four Major Competitors Research</a:t>
            </a:r>
            <a:endParaRPr lang="en-IN" sz="3600" dirty="0">
              <a:latin typeface="Fira Sans Medium" panose="020B0603050000020004" pitchFamily="34" charset="0"/>
            </a:endParaRPr>
          </a:p>
        </p:txBody>
      </p:sp>
      <p:graphicFrame>
        <p:nvGraphicFramePr>
          <p:cNvPr id="3" name="Table 2">
            <a:extLst>
              <a:ext uri="{FF2B5EF4-FFF2-40B4-BE49-F238E27FC236}">
                <a16:creationId xmlns:a16="http://schemas.microsoft.com/office/drawing/2014/main" id="{5E93730B-C805-8598-7EA0-2BA72FF253AB}"/>
              </a:ext>
            </a:extLst>
          </p:cNvPr>
          <p:cNvGraphicFramePr>
            <a:graphicFrameLocks noGrp="1"/>
          </p:cNvGraphicFramePr>
          <p:nvPr>
            <p:extLst>
              <p:ext uri="{D42A27DB-BD31-4B8C-83A1-F6EECF244321}">
                <p14:modId xmlns:p14="http://schemas.microsoft.com/office/powerpoint/2010/main" val="2232520938"/>
              </p:ext>
            </p:extLst>
          </p:nvPr>
        </p:nvGraphicFramePr>
        <p:xfrm>
          <a:off x="1273992" y="1356046"/>
          <a:ext cx="8829358" cy="4465635"/>
        </p:xfrm>
        <a:graphic>
          <a:graphicData uri="http://schemas.openxmlformats.org/drawingml/2006/table">
            <a:tbl>
              <a:tblPr firstRow="1" bandRow="1">
                <a:tableStyleId>{073A0DAA-6AF3-43AB-8588-CEC1D06C72B9}</a:tableStyleId>
              </a:tblPr>
              <a:tblGrid>
                <a:gridCol w="1314132">
                  <a:extLst>
                    <a:ext uri="{9D8B030D-6E8A-4147-A177-3AD203B41FA5}">
                      <a16:colId xmlns:a16="http://schemas.microsoft.com/office/drawing/2014/main" val="769046933"/>
                    </a:ext>
                  </a:extLst>
                </a:gridCol>
                <a:gridCol w="1143691">
                  <a:extLst>
                    <a:ext uri="{9D8B030D-6E8A-4147-A177-3AD203B41FA5}">
                      <a16:colId xmlns:a16="http://schemas.microsoft.com/office/drawing/2014/main" val="2261637705"/>
                    </a:ext>
                  </a:extLst>
                </a:gridCol>
                <a:gridCol w="1274307">
                  <a:extLst>
                    <a:ext uri="{9D8B030D-6E8A-4147-A177-3AD203B41FA5}">
                      <a16:colId xmlns:a16="http://schemas.microsoft.com/office/drawing/2014/main" val="1202639411"/>
                    </a:ext>
                  </a:extLst>
                </a:gridCol>
                <a:gridCol w="1274307">
                  <a:extLst>
                    <a:ext uri="{9D8B030D-6E8A-4147-A177-3AD203B41FA5}">
                      <a16:colId xmlns:a16="http://schemas.microsoft.com/office/drawing/2014/main" val="704511580"/>
                    </a:ext>
                  </a:extLst>
                </a:gridCol>
                <a:gridCol w="1274307">
                  <a:extLst>
                    <a:ext uri="{9D8B030D-6E8A-4147-A177-3AD203B41FA5}">
                      <a16:colId xmlns:a16="http://schemas.microsoft.com/office/drawing/2014/main" val="2531329302"/>
                    </a:ext>
                  </a:extLst>
                </a:gridCol>
                <a:gridCol w="1274307">
                  <a:extLst>
                    <a:ext uri="{9D8B030D-6E8A-4147-A177-3AD203B41FA5}">
                      <a16:colId xmlns:a16="http://schemas.microsoft.com/office/drawing/2014/main" val="421839961"/>
                    </a:ext>
                  </a:extLst>
                </a:gridCol>
                <a:gridCol w="1274307">
                  <a:extLst>
                    <a:ext uri="{9D8B030D-6E8A-4147-A177-3AD203B41FA5}">
                      <a16:colId xmlns:a16="http://schemas.microsoft.com/office/drawing/2014/main" val="1299048949"/>
                    </a:ext>
                  </a:extLst>
                </a:gridCol>
              </a:tblGrid>
              <a:tr h="893127">
                <a:tc>
                  <a:txBody>
                    <a:bodyPr/>
                    <a:lstStyle/>
                    <a:p>
                      <a:pPr algn="ctr">
                        <a:lnSpc>
                          <a:spcPct val="200000"/>
                        </a:lnSpc>
                      </a:pPr>
                      <a:r>
                        <a:rPr lang="en-US" dirty="0"/>
                        <a:t>Competitor</a:t>
                      </a:r>
                      <a:endParaRPr lang="en-IN" dirty="0"/>
                    </a:p>
                  </a:txBody>
                  <a:tcPr/>
                </a:tc>
                <a:tc>
                  <a:txBody>
                    <a:bodyPr/>
                    <a:lstStyle/>
                    <a:p>
                      <a:pPr algn="ctr">
                        <a:lnSpc>
                          <a:spcPct val="200000"/>
                        </a:lnSpc>
                      </a:pPr>
                      <a:r>
                        <a:rPr lang="en-US" dirty="0"/>
                        <a:t>Website</a:t>
                      </a:r>
                      <a:endParaRPr lang="en-IN" dirty="0"/>
                    </a:p>
                  </a:txBody>
                  <a:tcPr/>
                </a:tc>
                <a:tc>
                  <a:txBody>
                    <a:bodyPr/>
                    <a:lstStyle/>
                    <a:p>
                      <a:pPr algn="ctr">
                        <a:lnSpc>
                          <a:spcPct val="200000"/>
                        </a:lnSpc>
                      </a:pPr>
                      <a:r>
                        <a:rPr lang="en-US" dirty="0"/>
                        <a:t>Instagram</a:t>
                      </a:r>
                      <a:endParaRPr lang="en-IN" dirty="0"/>
                    </a:p>
                  </a:txBody>
                  <a:tcPr/>
                </a:tc>
                <a:tc>
                  <a:txBody>
                    <a:bodyPr/>
                    <a:lstStyle/>
                    <a:p>
                      <a:pPr algn="ctr">
                        <a:lnSpc>
                          <a:spcPct val="200000"/>
                        </a:lnSpc>
                      </a:pPr>
                      <a:r>
                        <a:rPr lang="en-US" dirty="0"/>
                        <a:t>Facebook</a:t>
                      </a:r>
                      <a:endParaRPr lang="en-IN" dirty="0"/>
                    </a:p>
                  </a:txBody>
                  <a:tcPr/>
                </a:tc>
                <a:tc>
                  <a:txBody>
                    <a:bodyPr/>
                    <a:lstStyle/>
                    <a:p>
                      <a:pPr algn="ctr">
                        <a:lnSpc>
                          <a:spcPct val="200000"/>
                        </a:lnSpc>
                      </a:pPr>
                      <a:r>
                        <a:rPr lang="en-US" dirty="0"/>
                        <a:t>Twitter/X</a:t>
                      </a:r>
                      <a:endParaRPr lang="en-IN" dirty="0"/>
                    </a:p>
                  </a:txBody>
                  <a:tcPr/>
                </a:tc>
                <a:tc>
                  <a:txBody>
                    <a:bodyPr/>
                    <a:lstStyle/>
                    <a:p>
                      <a:pPr algn="ctr">
                        <a:lnSpc>
                          <a:spcPct val="200000"/>
                        </a:lnSpc>
                      </a:pPr>
                      <a:r>
                        <a:rPr lang="en-US" dirty="0" err="1"/>
                        <a:t>Linkedin</a:t>
                      </a:r>
                      <a:endParaRPr lang="en-IN" dirty="0"/>
                    </a:p>
                  </a:txBody>
                  <a:tcPr/>
                </a:tc>
                <a:tc>
                  <a:txBody>
                    <a:bodyPr/>
                    <a:lstStyle/>
                    <a:p>
                      <a:pPr algn="ctr">
                        <a:lnSpc>
                          <a:spcPct val="200000"/>
                        </a:lnSpc>
                      </a:pPr>
                      <a:r>
                        <a:rPr lang="en-US" dirty="0"/>
                        <a:t>YouTube</a:t>
                      </a:r>
                      <a:endParaRPr lang="en-IN" dirty="0"/>
                    </a:p>
                  </a:txBody>
                  <a:tcPr/>
                </a:tc>
                <a:extLst>
                  <a:ext uri="{0D108BD9-81ED-4DB2-BD59-A6C34878D82A}">
                    <a16:rowId xmlns:a16="http://schemas.microsoft.com/office/drawing/2014/main" val="3807351312"/>
                  </a:ext>
                </a:extLst>
              </a:tr>
              <a:tr h="893127">
                <a:tc>
                  <a:txBody>
                    <a:bodyPr/>
                    <a:lstStyle/>
                    <a:p>
                      <a:pPr algn="ctr">
                        <a:lnSpc>
                          <a:spcPct val="200000"/>
                        </a:lnSpc>
                      </a:pPr>
                      <a:r>
                        <a:rPr lang="en-IN" sz="2000" b="1" dirty="0"/>
                        <a:t>Walmart</a:t>
                      </a:r>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a:p>
                  </a:txBody>
                  <a:tcPr/>
                </a:tc>
                <a:tc>
                  <a:txBody>
                    <a:bodyPr/>
                    <a:lstStyle/>
                    <a:p>
                      <a:endParaRPr lang="en-IN" dirty="0"/>
                    </a:p>
                  </a:txBody>
                  <a:tcPr/>
                </a:tc>
                <a:tc>
                  <a:txBody>
                    <a:bodyPr/>
                    <a:lstStyle/>
                    <a:p>
                      <a:endParaRPr lang="en-IN"/>
                    </a:p>
                  </a:txBody>
                  <a:tcPr/>
                </a:tc>
                <a:extLst>
                  <a:ext uri="{0D108BD9-81ED-4DB2-BD59-A6C34878D82A}">
                    <a16:rowId xmlns:a16="http://schemas.microsoft.com/office/drawing/2014/main" val="3716003291"/>
                  </a:ext>
                </a:extLst>
              </a:tr>
              <a:tr h="893127">
                <a:tc>
                  <a:txBody>
                    <a:bodyPr/>
                    <a:lstStyle/>
                    <a:p>
                      <a:pPr marL="0" algn="ctr" defTabSz="914400" rtl="0" eaLnBrk="1" latinLnBrk="0" hangingPunct="1">
                        <a:lnSpc>
                          <a:spcPct val="200000"/>
                        </a:lnSpc>
                      </a:pPr>
                      <a:r>
                        <a:rPr lang="en-IN" sz="2000" b="1" kern="1200" dirty="0">
                          <a:solidFill>
                            <a:schemeClr val="dk1"/>
                          </a:solidFill>
                          <a:latin typeface="+mn-lt"/>
                          <a:ea typeface="+mn-ea"/>
                          <a:cs typeface="+mn-cs"/>
                        </a:rPr>
                        <a:t>Alibaba </a:t>
                      </a:r>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778669375"/>
                  </a:ext>
                </a:extLst>
              </a:tr>
              <a:tr h="893127">
                <a:tc>
                  <a:txBody>
                    <a:bodyPr/>
                    <a:lstStyle/>
                    <a:p>
                      <a:pPr marL="0" algn="ctr" defTabSz="914400" rtl="0" eaLnBrk="1" latinLnBrk="0" hangingPunct="1">
                        <a:lnSpc>
                          <a:spcPct val="200000"/>
                        </a:lnSpc>
                      </a:pPr>
                      <a:r>
                        <a:rPr lang="en-IN" sz="2000" b="1" kern="1200" dirty="0">
                          <a:solidFill>
                            <a:schemeClr val="dk1"/>
                          </a:solidFill>
                          <a:latin typeface="+mn-lt"/>
                          <a:ea typeface="+mn-ea"/>
                          <a:cs typeface="+mn-cs"/>
                        </a:rPr>
                        <a:t>eBay</a:t>
                      </a:r>
                    </a:p>
                  </a:txBody>
                  <a:tcPr/>
                </a:tc>
                <a:tc>
                  <a:txBody>
                    <a:bodyPr/>
                    <a:lstStyle/>
                    <a:p>
                      <a:endParaRPr lang="en-IN" dirty="0"/>
                    </a:p>
                  </a:txBody>
                  <a:tcPr/>
                </a:tc>
                <a:tc>
                  <a:txBody>
                    <a:bodyPr/>
                    <a:lstStyle/>
                    <a:p>
                      <a:endParaRPr lang="en-IN" dirty="0"/>
                    </a:p>
                  </a:txBody>
                  <a:tcPr/>
                </a:tc>
                <a:tc>
                  <a:txBody>
                    <a:bodyPr/>
                    <a:lstStyle/>
                    <a:p>
                      <a:endParaRPr lang="en-IN"/>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3356128055"/>
                  </a:ext>
                </a:extLst>
              </a:tr>
              <a:tr h="893127">
                <a:tc>
                  <a:txBody>
                    <a:bodyPr/>
                    <a:lstStyle/>
                    <a:p>
                      <a:pPr marL="0" algn="ctr" defTabSz="914400" rtl="0" eaLnBrk="1" latinLnBrk="0" hangingPunct="1">
                        <a:lnSpc>
                          <a:spcPct val="200000"/>
                        </a:lnSpc>
                      </a:pPr>
                      <a:r>
                        <a:rPr lang="en-US" sz="2000" b="1" kern="1200" dirty="0">
                          <a:solidFill>
                            <a:schemeClr val="dk1"/>
                          </a:solidFill>
                          <a:latin typeface="+mn-lt"/>
                          <a:ea typeface="+mn-ea"/>
                          <a:cs typeface="+mn-cs"/>
                        </a:rPr>
                        <a:t>Flipkart</a:t>
                      </a:r>
                      <a:endParaRPr lang="en-IN" sz="2000" b="1" kern="1200" dirty="0">
                        <a:solidFill>
                          <a:schemeClr val="dk1"/>
                        </a:solidFill>
                        <a:latin typeface="+mn-lt"/>
                        <a:ea typeface="+mn-ea"/>
                        <a:cs typeface="+mn-cs"/>
                      </a:endParaRPr>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1535649487"/>
                  </a:ext>
                </a:extLst>
              </a:tr>
            </a:tbl>
          </a:graphicData>
        </a:graphic>
      </p:graphicFrame>
      <p:pic>
        <p:nvPicPr>
          <p:cNvPr id="21" name="Graphic 20" descr="Checkmark with solid fill">
            <a:extLst>
              <a:ext uri="{FF2B5EF4-FFF2-40B4-BE49-F238E27FC236}">
                <a16:creationId xmlns:a16="http://schemas.microsoft.com/office/drawing/2014/main" id="{DE7EF467-F309-C8C4-3549-311CA62F0BA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95916" y="2392411"/>
            <a:ext cx="487680" cy="487680"/>
          </a:xfrm>
          <a:prstGeom prst="rect">
            <a:avLst/>
          </a:prstGeom>
        </p:spPr>
      </p:pic>
      <p:pic>
        <p:nvPicPr>
          <p:cNvPr id="22" name="Graphic 21" descr="Checkmark with solid fill">
            <a:extLst>
              <a:ext uri="{FF2B5EF4-FFF2-40B4-BE49-F238E27FC236}">
                <a16:creationId xmlns:a16="http://schemas.microsoft.com/office/drawing/2014/main" id="{4D6663CA-C29C-2977-F8C2-F8A864FE26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95916" y="5115291"/>
            <a:ext cx="487680" cy="487680"/>
          </a:xfrm>
          <a:prstGeom prst="rect">
            <a:avLst/>
          </a:prstGeom>
        </p:spPr>
      </p:pic>
      <p:pic>
        <p:nvPicPr>
          <p:cNvPr id="23" name="Graphic 22" descr="Checkmark with solid fill">
            <a:extLst>
              <a:ext uri="{FF2B5EF4-FFF2-40B4-BE49-F238E27FC236}">
                <a16:creationId xmlns:a16="http://schemas.microsoft.com/office/drawing/2014/main" id="{F5262FED-AE82-DBCE-F92D-49C143770A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95916" y="4255093"/>
            <a:ext cx="487680" cy="487680"/>
          </a:xfrm>
          <a:prstGeom prst="rect">
            <a:avLst/>
          </a:prstGeom>
        </p:spPr>
      </p:pic>
      <p:pic>
        <p:nvPicPr>
          <p:cNvPr id="24" name="Graphic 23" descr="Checkmark with solid fill">
            <a:extLst>
              <a:ext uri="{FF2B5EF4-FFF2-40B4-BE49-F238E27FC236}">
                <a16:creationId xmlns:a16="http://schemas.microsoft.com/office/drawing/2014/main" id="{E938AF08-9732-7377-F201-31413AA214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95916" y="3368252"/>
            <a:ext cx="487680" cy="487680"/>
          </a:xfrm>
          <a:prstGeom prst="rect">
            <a:avLst/>
          </a:prstGeom>
        </p:spPr>
      </p:pic>
      <p:pic>
        <p:nvPicPr>
          <p:cNvPr id="25" name="Graphic 24" descr="Checkmark with solid fill">
            <a:extLst>
              <a:ext uri="{FF2B5EF4-FFF2-40B4-BE49-F238E27FC236}">
                <a16:creationId xmlns:a16="http://schemas.microsoft.com/office/drawing/2014/main" id="{72DDE529-1070-D22C-CF43-4D598AC51C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55756" y="2392411"/>
            <a:ext cx="487680" cy="487680"/>
          </a:xfrm>
          <a:prstGeom prst="rect">
            <a:avLst/>
          </a:prstGeom>
        </p:spPr>
      </p:pic>
      <p:pic>
        <p:nvPicPr>
          <p:cNvPr id="26" name="Graphic 25" descr="Checkmark with solid fill">
            <a:extLst>
              <a:ext uri="{FF2B5EF4-FFF2-40B4-BE49-F238E27FC236}">
                <a16:creationId xmlns:a16="http://schemas.microsoft.com/office/drawing/2014/main" id="{A2FCCE13-CEDD-9DFF-410B-8BC77A2192F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55756" y="3368252"/>
            <a:ext cx="487680" cy="487680"/>
          </a:xfrm>
          <a:prstGeom prst="rect">
            <a:avLst/>
          </a:prstGeom>
        </p:spPr>
      </p:pic>
      <p:pic>
        <p:nvPicPr>
          <p:cNvPr id="27" name="Graphic 26" descr="Checkmark with solid fill">
            <a:extLst>
              <a:ext uri="{FF2B5EF4-FFF2-40B4-BE49-F238E27FC236}">
                <a16:creationId xmlns:a16="http://schemas.microsoft.com/office/drawing/2014/main" id="{2EDCE068-4A3E-E1A8-8B94-70FFF92C93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54504" y="4228450"/>
            <a:ext cx="487680" cy="487680"/>
          </a:xfrm>
          <a:prstGeom prst="rect">
            <a:avLst/>
          </a:prstGeom>
        </p:spPr>
      </p:pic>
      <p:pic>
        <p:nvPicPr>
          <p:cNvPr id="29" name="Graphic 28" descr="Checkmark with solid fill">
            <a:extLst>
              <a:ext uri="{FF2B5EF4-FFF2-40B4-BE49-F238E27FC236}">
                <a16:creationId xmlns:a16="http://schemas.microsoft.com/office/drawing/2014/main" id="{0F78A1FB-D05A-6120-8EDF-E2E50FAFED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54504" y="5115291"/>
            <a:ext cx="487680" cy="487680"/>
          </a:xfrm>
          <a:prstGeom prst="rect">
            <a:avLst/>
          </a:prstGeom>
        </p:spPr>
      </p:pic>
      <p:pic>
        <p:nvPicPr>
          <p:cNvPr id="30" name="Graphic 29" descr="Checkmark with solid fill">
            <a:extLst>
              <a:ext uri="{FF2B5EF4-FFF2-40B4-BE49-F238E27FC236}">
                <a16:creationId xmlns:a16="http://schemas.microsoft.com/office/drawing/2014/main" id="{06FB6026-26AA-780B-7006-D6D4555300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85236" y="2392411"/>
            <a:ext cx="487680" cy="487680"/>
          </a:xfrm>
          <a:prstGeom prst="rect">
            <a:avLst/>
          </a:prstGeom>
        </p:spPr>
      </p:pic>
      <p:pic>
        <p:nvPicPr>
          <p:cNvPr id="31" name="Graphic 30" descr="Checkmark with solid fill">
            <a:extLst>
              <a:ext uri="{FF2B5EF4-FFF2-40B4-BE49-F238E27FC236}">
                <a16:creationId xmlns:a16="http://schemas.microsoft.com/office/drawing/2014/main" id="{1E134ECD-46C8-3DAB-FE88-EC5F4873D3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85236" y="3368252"/>
            <a:ext cx="487680" cy="487680"/>
          </a:xfrm>
          <a:prstGeom prst="rect">
            <a:avLst/>
          </a:prstGeom>
        </p:spPr>
      </p:pic>
      <p:pic>
        <p:nvPicPr>
          <p:cNvPr id="32" name="Graphic 31" descr="Checkmark with solid fill">
            <a:extLst>
              <a:ext uri="{FF2B5EF4-FFF2-40B4-BE49-F238E27FC236}">
                <a16:creationId xmlns:a16="http://schemas.microsoft.com/office/drawing/2014/main" id="{27BE47E2-8274-C83C-F5B3-48F6FC6DD7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13092" y="4228450"/>
            <a:ext cx="487680" cy="487680"/>
          </a:xfrm>
          <a:prstGeom prst="rect">
            <a:avLst/>
          </a:prstGeom>
        </p:spPr>
      </p:pic>
      <p:pic>
        <p:nvPicPr>
          <p:cNvPr id="33" name="Graphic 32" descr="Checkmark with solid fill">
            <a:extLst>
              <a:ext uri="{FF2B5EF4-FFF2-40B4-BE49-F238E27FC236}">
                <a16:creationId xmlns:a16="http://schemas.microsoft.com/office/drawing/2014/main" id="{7E364304-3EED-BBF3-810B-A63570754B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85236" y="5115291"/>
            <a:ext cx="487680" cy="487680"/>
          </a:xfrm>
          <a:prstGeom prst="rect">
            <a:avLst/>
          </a:prstGeom>
        </p:spPr>
      </p:pic>
      <p:pic>
        <p:nvPicPr>
          <p:cNvPr id="34" name="Graphic 33" descr="Checkmark with solid fill">
            <a:extLst>
              <a:ext uri="{FF2B5EF4-FFF2-40B4-BE49-F238E27FC236}">
                <a16:creationId xmlns:a16="http://schemas.microsoft.com/office/drawing/2014/main" id="{BA401686-A6DB-0824-9CE4-F52930554A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63149" y="2392411"/>
            <a:ext cx="487680" cy="487680"/>
          </a:xfrm>
          <a:prstGeom prst="rect">
            <a:avLst/>
          </a:prstGeom>
        </p:spPr>
      </p:pic>
      <p:pic>
        <p:nvPicPr>
          <p:cNvPr id="35" name="Graphic 34" descr="Checkmark with solid fill">
            <a:extLst>
              <a:ext uri="{FF2B5EF4-FFF2-40B4-BE49-F238E27FC236}">
                <a16:creationId xmlns:a16="http://schemas.microsoft.com/office/drawing/2014/main" id="{4F3C78E1-70FE-1ECF-4F36-604B24AB5B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00185" y="3368252"/>
            <a:ext cx="487680" cy="487680"/>
          </a:xfrm>
          <a:prstGeom prst="rect">
            <a:avLst/>
          </a:prstGeom>
        </p:spPr>
      </p:pic>
      <p:pic>
        <p:nvPicPr>
          <p:cNvPr id="36" name="Graphic 35" descr="Checkmark with solid fill">
            <a:extLst>
              <a:ext uri="{FF2B5EF4-FFF2-40B4-BE49-F238E27FC236}">
                <a16:creationId xmlns:a16="http://schemas.microsoft.com/office/drawing/2014/main" id="{16B5918E-C242-0562-94A7-08C0ED4767E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00185" y="4255093"/>
            <a:ext cx="487680" cy="487680"/>
          </a:xfrm>
          <a:prstGeom prst="rect">
            <a:avLst/>
          </a:prstGeom>
        </p:spPr>
      </p:pic>
      <p:pic>
        <p:nvPicPr>
          <p:cNvPr id="37" name="Graphic 36" descr="Checkmark with solid fill">
            <a:extLst>
              <a:ext uri="{FF2B5EF4-FFF2-40B4-BE49-F238E27FC236}">
                <a16:creationId xmlns:a16="http://schemas.microsoft.com/office/drawing/2014/main" id="{CDC1703E-217F-E312-5A3D-C5A23E99D2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63149" y="5115291"/>
            <a:ext cx="487680" cy="487680"/>
          </a:xfrm>
          <a:prstGeom prst="rect">
            <a:avLst/>
          </a:prstGeom>
        </p:spPr>
      </p:pic>
      <p:pic>
        <p:nvPicPr>
          <p:cNvPr id="38" name="Graphic 37" descr="Checkmark with solid fill">
            <a:extLst>
              <a:ext uri="{FF2B5EF4-FFF2-40B4-BE49-F238E27FC236}">
                <a16:creationId xmlns:a16="http://schemas.microsoft.com/office/drawing/2014/main" id="{1D903BC5-0B18-F348-0BB0-605B9D7085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56376" y="2392411"/>
            <a:ext cx="487680" cy="487680"/>
          </a:xfrm>
          <a:prstGeom prst="rect">
            <a:avLst/>
          </a:prstGeom>
        </p:spPr>
      </p:pic>
      <p:pic>
        <p:nvPicPr>
          <p:cNvPr id="39" name="Graphic 38" descr="Checkmark with solid fill">
            <a:extLst>
              <a:ext uri="{FF2B5EF4-FFF2-40B4-BE49-F238E27FC236}">
                <a16:creationId xmlns:a16="http://schemas.microsoft.com/office/drawing/2014/main" id="{5F7CE04C-608B-AED3-253C-475A765099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56376" y="3368252"/>
            <a:ext cx="487680" cy="487680"/>
          </a:xfrm>
          <a:prstGeom prst="rect">
            <a:avLst/>
          </a:prstGeom>
        </p:spPr>
      </p:pic>
      <p:pic>
        <p:nvPicPr>
          <p:cNvPr id="40" name="Graphic 39" descr="Checkmark with solid fill">
            <a:extLst>
              <a:ext uri="{FF2B5EF4-FFF2-40B4-BE49-F238E27FC236}">
                <a16:creationId xmlns:a16="http://schemas.microsoft.com/office/drawing/2014/main" id="{98EA3F35-F042-98CE-AE1E-3196666B46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56376" y="4200189"/>
            <a:ext cx="487680" cy="487680"/>
          </a:xfrm>
          <a:prstGeom prst="rect">
            <a:avLst/>
          </a:prstGeom>
        </p:spPr>
      </p:pic>
      <p:pic>
        <p:nvPicPr>
          <p:cNvPr id="41" name="Graphic 40" descr="Checkmark with solid fill">
            <a:extLst>
              <a:ext uri="{FF2B5EF4-FFF2-40B4-BE49-F238E27FC236}">
                <a16:creationId xmlns:a16="http://schemas.microsoft.com/office/drawing/2014/main" id="{2D64AA9E-4183-8DEA-6677-132BBBCD25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56376" y="5115291"/>
            <a:ext cx="487680" cy="487680"/>
          </a:xfrm>
          <a:prstGeom prst="rect">
            <a:avLst/>
          </a:prstGeom>
        </p:spPr>
      </p:pic>
      <p:pic>
        <p:nvPicPr>
          <p:cNvPr id="42" name="Graphic 41" descr="Checkmark with solid fill">
            <a:extLst>
              <a:ext uri="{FF2B5EF4-FFF2-40B4-BE49-F238E27FC236}">
                <a16:creationId xmlns:a16="http://schemas.microsoft.com/office/drawing/2014/main" id="{6205244D-CDF2-0140-C5A0-2F47C6AD49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79579" y="2392411"/>
            <a:ext cx="487680" cy="487680"/>
          </a:xfrm>
          <a:prstGeom prst="rect">
            <a:avLst/>
          </a:prstGeom>
        </p:spPr>
      </p:pic>
      <p:pic>
        <p:nvPicPr>
          <p:cNvPr id="43" name="Graphic 42" descr="Checkmark with solid fill">
            <a:extLst>
              <a:ext uri="{FF2B5EF4-FFF2-40B4-BE49-F238E27FC236}">
                <a16:creationId xmlns:a16="http://schemas.microsoft.com/office/drawing/2014/main" id="{8C365DFC-09BB-7A86-C25A-C3604C7535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92254" y="3368252"/>
            <a:ext cx="487680" cy="487680"/>
          </a:xfrm>
          <a:prstGeom prst="rect">
            <a:avLst/>
          </a:prstGeom>
        </p:spPr>
      </p:pic>
      <p:pic>
        <p:nvPicPr>
          <p:cNvPr id="44" name="Graphic 43" descr="Checkmark with solid fill">
            <a:extLst>
              <a:ext uri="{FF2B5EF4-FFF2-40B4-BE49-F238E27FC236}">
                <a16:creationId xmlns:a16="http://schemas.microsoft.com/office/drawing/2014/main" id="{59102E4F-1DB2-F418-BB93-97BD688D45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79579" y="4255093"/>
            <a:ext cx="487680" cy="487680"/>
          </a:xfrm>
          <a:prstGeom prst="rect">
            <a:avLst/>
          </a:prstGeom>
        </p:spPr>
      </p:pic>
      <p:pic>
        <p:nvPicPr>
          <p:cNvPr id="45" name="Graphic 44" descr="Checkmark with solid fill">
            <a:extLst>
              <a:ext uri="{FF2B5EF4-FFF2-40B4-BE49-F238E27FC236}">
                <a16:creationId xmlns:a16="http://schemas.microsoft.com/office/drawing/2014/main" id="{B1D822DF-8346-00BC-B59A-0B7328DA4D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92254" y="5141934"/>
            <a:ext cx="487680" cy="487680"/>
          </a:xfrm>
          <a:prstGeom prst="rect">
            <a:avLst/>
          </a:prstGeom>
        </p:spPr>
      </p:pic>
    </p:spTree>
    <p:extLst>
      <p:ext uri="{BB962C8B-B14F-4D97-AF65-F5344CB8AC3E}">
        <p14:creationId xmlns:p14="http://schemas.microsoft.com/office/powerpoint/2010/main" val="1247183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a:extLst>
              <a:ext uri="{FF2B5EF4-FFF2-40B4-BE49-F238E27FC236}">
                <a16:creationId xmlns:a16="http://schemas.microsoft.com/office/drawing/2014/main" id="{AEE66DD6-28FB-4D34-B358-0395924D5DA0}"/>
              </a:ext>
            </a:extLst>
          </p:cNvPr>
          <p:cNvSpPr txBox="1"/>
          <p:nvPr/>
        </p:nvSpPr>
        <p:spPr>
          <a:xfrm>
            <a:off x="597293" y="275962"/>
            <a:ext cx="3918060" cy="769441"/>
          </a:xfrm>
          <a:prstGeom prst="rect">
            <a:avLst/>
          </a:prstGeom>
          <a:noFill/>
        </p:spPr>
        <p:txBody>
          <a:bodyPr wrap="none" rtlCol="0">
            <a:spAutoFit/>
          </a:bodyPr>
          <a:lstStyle/>
          <a:p>
            <a:r>
              <a:rPr lang="en-IN" sz="4400" dirty="0">
                <a:latin typeface="Fira Sans Medium" panose="020B0603050000020004" pitchFamily="34" charset="0"/>
              </a:rPr>
              <a:t>SWOT Analysis</a:t>
            </a:r>
            <a:endParaRPr lang="en-IN" sz="3600" dirty="0">
              <a:latin typeface="Fira Sans Medium" panose="020B0603050000020004" pitchFamily="34" charset="0"/>
            </a:endParaRPr>
          </a:p>
        </p:txBody>
      </p:sp>
      <p:grpSp>
        <p:nvGrpSpPr>
          <p:cNvPr id="65" name="Group 64">
            <a:extLst>
              <a:ext uri="{FF2B5EF4-FFF2-40B4-BE49-F238E27FC236}">
                <a16:creationId xmlns:a16="http://schemas.microsoft.com/office/drawing/2014/main" id="{D58710CA-297C-4A27-A56F-127ECD2FF7BA}"/>
              </a:ext>
            </a:extLst>
          </p:cNvPr>
          <p:cNvGrpSpPr/>
          <p:nvPr/>
        </p:nvGrpSpPr>
        <p:grpSpPr>
          <a:xfrm rot="12147091">
            <a:off x="10215311" y="5533587"/>
            <a:ext cx="2210578" cy="2419013"/>
            <a:chOff x="-447720" y="-856723"/>
            <a:chExt cx="2210578" cy="2419013"/>
          </a:xfrm>
        </p:grpSpPr>
        <p:sp>
          <p:nvSpPr>
            <p:cNvPr id="66" name="Graphic 4">
              <a:extLst>
                <a:ext uri="{FF2B5EF4-FFF2-40B4-BE49-F238E27FC236}">
                  <a16:creationId xmlns:a16="http://schemas.microsoft.com/office/drawing/2014/main" id="{0E6F84CF-D2ED-4815-9903-F856C033FE84}"/>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67" name="Graphic 4">
              <a:extLst>
                <a:ext uri="{FF2B5EF4-FFF2-40B4-BE49-F238E27FC236}">
                  <a16:creationId xmlns:a16="http://schemas.microsoft.com/office/drawing/2014/main" id="{28251FD8-FF15-41FD-AF53-8F9FB476DFCA}"/>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68" name="Graphic 11">
            <a:extLst>
              <a:ext uri="{FF2B5EF4-FFF2-40B4-BE49-F238E27FC236}">
                <a16:creationId xmlns:a16="http://schemas.microsoft.com/office/drawing/2014/main" id="{1D9FDE98-6960-4232-8830-D31133DD0522}"/>
              </a:ext>
            </a:extLst>
          </p:cNvPr>
          <p:cNvSpPr/>
          <p:nvPr/>
        </p:nvSpPr>
        <p:spPr>
          <a:xfrm rot="7707741">
            <a:off x="11670176" y="571343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28" name="Rectangle 27">
            <a:extLst>
              <a:ext uri="{FF2B5EF4-FFF2-40B4-BE49-F238E27FC236}">
                <a16:creationId xmlns:a16="http://schemas.microsoft.com/office/drawing/2014/main" id="{A4A87015-B15A-969F-6E5F-703734BF20D8}"/>
              </a:ext>
            </a:extLst>
          </p:cNvPr>
          <p:cNvSpPr/>
          <p:nvPr/>
        </p:nvSpPr>
        <p:spPr>
          <a:xfrm>
            <a:off x="372202" y="1178560"/>
            <a:ext cx="2590799" cy="49682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2000" dirty="0"/>
              <a:t>Strengths</a:t>
            </a:r>
          </a:p>
          <a:p>
            <a:pPr algn="ctr"/>
            <a:endParaRPr lang="en-IN" dirty="0"/>
          </a:p>
          <a:p>
            <a:pPr marL="285750" indent="-285750">
              <a:buFont typeface="Arial" panose="020B0604020202020204" pitchFamily="34" charset="0"/>
              <a:buChar char="•"/>
            </a:pPr>
            <a:r>
              <a:rPr lang="en-US" dirty="0"/>
              <a:t>Unmatched product variety and global scale</a:t>
            </a:r>
          </a:p>
          <a:p>
            <a:pPr marL="285750" indent="-285750">
              <a:buFont typeface="Arial" panose="020B0604020202020204" pitchFamily="34" charset="0"/>
              <a:buChar char="•"/>
            </a:pPr>
            <a:r>
              <a:rPr lang="en-US" dirty="0"/>
              <a:t>Industry-leading logistics and fulfillment network</a:t>
            </a:r>
          </a:p>
          <a:p>
            <a:pPr marL="285750" indent="-285750">
              <a:buFont typeface="Arial" panose="020B0604020202020204" pitchFamily="34" charset="0"/>
              <a:buChar char="•"/>
            </a:pPr>
            <a:r>
              <a:rPr lang="en-US" dirty="0"/>
              <a:t>Strong brand recognition and customer trust</a:t>
            </a:r>
          </a:p>
          <a:p>
            <a:pPr marL="285750" indent="-285750">
              <a:buFont typeface="Arial" panose="020B0604020202020204" pitchFamily="34" charset="0"/>
              <a:buChar char="•"/>
            </a:pPr>
            <a:r>
              <a:rPr lang="en-US" dirty="0"/>
              <a:t>Advanced technology, AI, and data analytics</a:t>
            </a:r>
            <a:endParaRPr lang="en-IN" dirty="0"/>
          </a:p>
        </p:txBody>
      </p:sp>
      <p:sp>
        <p:nvSpPr>
          <p:cNvPr id="30" name="Rectangle 29">
            <a:extLst>
              <a:ext uri="{FF2B5EF4-FFF2-40B4-BE49-F238E27FC236}">
                <a16:creationId xmlns:a16="http://schemas.microsoft.com/office/drawing/2014/main" id="{3AAEF96C-EFB4-781F-1F13-73010C37C447}"/>
              </a:ext>
            </a:extLst>
          </p:cNvPr>
          <p:cNvSpPr/>
          <p:nvPr/>
        </p:nvSpPr>
        <p:spPr>
          <a:xfrm>
            <a:off x="3165304" y="1178560"/>
            <a:ext cx="2590799" cy="496824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IN" sz="2000" dirty="0"/>
              <a:t>Weaknesses</a:t>
            </a:r>
          </a:p>
          <a:p>
            <a:pPr algn="ctr"/>
            <a:endParaRPr lang="en-IN" dirty="0"/>
          </a:p>
          <a:p>
            <a:pPr marL="285750" indent="-285750">
              <a:buFont typeface="Arial" panose="020B0604020202020204" pitchFamily="34" charset="0"/>
              <a:buChar char="•"/>
            </a:pPr>
            <a:r>
              <a:rPr lang="en-US" dirty="0"/>
              <a:t>Thin profit margins in retail operations</a:t>
            </a:r>
          </a:p>
          <a:p>
            <a:pPr marL="285750" indent="-285750">
              <a:buFont typeface="Arial" panose="020B0604020202020204" pitchFamily="34" charset="0"/>
              <a:buChar char="•"/>
            </a:pPr>
            <a:r>
              <a:rPr lang="en-US" dirty="0"/>
              <a:t>Quality control issues with third-party sellers</a:t>
            </a:r>
          </a:p>
          <a:p>
            <a:pPr marL="285750" indent="-285750">
              <a:buFont typeface="Arial" panose="020B0604020202020204" pitchFamily="34" charset="0"/>
              <a:buChar char="•"/>
            </a:pPr>
            <a:r>
              <a:rPr lang="en-US" dirty="0"/>
              <a:t>Counterfeit products and fake reviews</a:t>
            </a:r>
          </a:p>
          <a:p>
            <a:pPr marL="285750" indent="-285750">
              <a:buFont typeface="Arial" panose="020B0604020202020204" pitchFamily="34" charset="0"/>
              <a:buChar char="•"/>
            </a:pPr>
            <a:r>
              <a:rPr lang="en-US" dirty="0"/>
              <a:t>Complex marketplace experience for new users</a:t>
            </a:r>
            <a:endParaRPr lang="en-IN" dirty="0"/>
          </a:p>
        </p:txBody>
      </p:sp>
      <p:sp>
        <p:nvSpPr>
          <p:cNvPr id="31" name="Rectangle 30">
            <a:extLst>
              <a:ext uri="{FF2B5EF4-FFF2-40B4-BE49-F238E27FC236}">
                <a16:creationId xmlns:a16="http://schemas.microsoft.com/office/drawing/2014/main" id="{2CF380F0-DC8B-8A51-EED5-262C4F52F95C}"/>
              </a:ext>
            </a:extLst>
          </p:cNvPr>
          <p:cNvSpPr/>
          <p:nvPr/>
        </p:nvSpPr>
        <p:spPr>
          <a:xfrm>
            <a:off x="5943933" y="1178560"/>
            <a:ext cx="2530979" cy="496824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sz="2000" dirty="0"/>
              <a:t>Opportunities</a:t>
            </a:r>
          </a:p>
          <a:p>
            <a:pPr algn="ctr"/>
            <a:endParaRPr lang="en-IN" dirty="0"/>
          </a:p>
          <a:p>
            <a:pPr marL="285750" indent="-285750">
              <a:buFont typeface="Arial" panose="020B0604020202020204" pitchFamily="34" charset="0"/>
              <a:buChar char="•"/>
            </a:pPr>
            <a:r>
              <a:rPr lang="en-IN" dirty="0"/>
              <a:t>Expansion into emerging markets</a:t>
            </a:r>
          </a:p>
          <a:p>
            <a:pPr marL="285750" indent="-285750">
              <a:buFont typeface="Arial" panose="020B0604020202020204" pitchFamily="34" charset="0"/>
              <a:buChar char="•"/>
            </a:pPr>
            <a:r>
              <a:rPr lang="en-US" dirty="0"/>
              <a:t>Growth in sustainable and eco-friendly logistics</a:t>
            </a:r>
          </a:p>
          <a:p>
            <a:pPr marL="285750" indent="-285750">
              <a:buFont typeface="Arial" panose="020B0604020202020204" pitchFamily="34" charset="0"/>
              <a:buChar char="•"/>
            </a:pPr>
            <a:r>
              <a:rPr lang="en-US" dirty="0"/>
              <a:t>Improved seller verification and marketplace trust</a:t>
            </a:r>
          </a:p>
          <a:p>
            <a:pPr marL="285750" indent="-285750">
              <a:buFont typeface="Arial" panose="020B0604020202020204" pitchFamily="34" charset="0"/>
              <a:buChar char="•"/>
            </a:pPr>
            <a:r>
              <a:rPr lang="en-US" dirty="0"/>
              <a:t>Enhanced private labels and exclusive brands</a:t>
            </a:r>
            <a:endParaRPr lang="en-IN" dirty="0"/>
          </a:p>
        </p:txBody>
      </p:sp>
      <p:sp>
        <p:nvSpPr>
          <p:cNvPr id="33" name="Rectangle 32">
            <a:extLst>
              <a:ext uri="{FF2B5EF4-FFF2-40B4-BE49-F238E27FC236}">
                <a16:creationId xmlns:a16="http://schemas.microsoft.com/office/drawing/2014/main" id="{977784BC-6A95-A10A-C370-1032DBADBEE4}"/>
              </a:ext>
            </a:extLst>
          </p:cNvPr>
          <p:cNvSpPr/>
          <p:nvPr/>
        </p:nvSpPr>
        <p:spPr>
          <a:xfrm>
            <a:off x="8677215" y="1178560"/>
            <a:ext cx="2530979" cy="496824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IN" sz="2000" dirty="0"/>
              <a:t>Threats</a:t>
            </a:r>
          </a:p>
          <a:p>
            <a:pPr algn="ctr"/>
            <a:endParaRPr lang="en-IN" dirty="0"/>
          </a:p>
          <a:p>
            <a:pPr marL="285750" indent="-285750">
              <a:buFont typeface="Arial" panose="020B0604020202020204" pitchFamily="34" charset="0"/>
              <a:buChar char="•"/>
            </a:pPr>
            <a:r>
              <a:rPr lang="en-US" dirty="0"/>
              <a:t>Intense competition from Walmart, Alibaba, eBay, and Flipkart</a:t>
            </a:r>
          </a:p>
          <a:p>
            <a:pPr marL="285750" indent="-285750">
              <a:buFont typeface="Arial" panose="020B0604020202020204" pitchFamily="34" charset="0"/>
              <a:buChar char="•"/>
            </a:pPr>
            <a:r>
              <a:rPr lang="en-US" dirty="0"/>
              <a:t>Increasing regulatory and antitrust scrutiny</a:t>
            </a:r>
          </a:p>
          <a:p>
            <a:pPr marL="285750" indent="-285750">
              <a:buFont typeface="Arial" panose="020B0604020202020204" pitchFamily="34" charset="0"/>
              <a:buChar char="•"/>
            </a:pPr>
            <a:r>
              <a:rPr lang="en-US" dirty="0"/>
              <a:t>Rising labor, fuel, and fulfillment costs</a:t>
            </a:r>
          </a:p>
          <a:p>
            <a:pPr marL="285750" indent="-285750">
              <a:buFont typeface="Arial" panose="020B0604020202020204" pitchFamily="34" charset="0"/>
              <a:buChar char="•"/>
            </a:pPr>
            <a:r>
              <a:rPr lang="en-US" dirty="0"/>
              <a:t>Price wars and margin pressure</a:t>
            </a:r>
            <a:endParaRPr lang="en-IN" dirty="0"/>
          </a:p>
        </p:txBody>
      </p:sp>
    </p:spTree>
    <p:extLst>
      <p:ext uri="{BB962C8B-B14F-4D97-AF65-F5344CB8AC3E}">
        <p14:creationId xmlns:p14="http://schemas.microsoft.com/office/powerpoint/2010/main" val="3009980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2BA31-FA5C-CEB9-4171-A967546A7CD1}"/>
            </a:ext>
          </a:extLst>
        </p:cNvPr>
        <p:cNvGrpSpPr/>
        <p:nvPr/>
      </p:nvGrpSpPr>
      <p:grpSpPr>
        <a:xfrm>
          <a:off x="0" y="0"/>
          <a:ext cx="0" cy="0"/>
          <a:chOff x="0" y="0"/>
          <a:chExt cx="0" cy="0"/>
        </a:xfrm>
      </p:grpSpPr>
      <p:sp>
        <p:nvSpPr>
          <p:cNvPr id="88" name="TextBox 87">
            <a:extLst>
              <a:ext uri="{FF2B5EF4-FFF2-40B4-BE49-F238E27FC236}">
                <a16:creationId xmlns:a16="http://schemas.microsoft.com/office/drawing/2014/main" id="{76E59732-8A10-FB77-0D84-CAF7E6B2D757}"/>
              </a:ext>
            </a:extLst>
          </p:cNvPr>
          <p:cNvSpPr txBox="1"/>
          <p:nvPr/>
        </p:nvSpPr>
        <p:spPr>
          <a:xfrm>
            <a:off x="597293" y="275962"/>
            <a:ext cx="9284914" cy="769441"/>
          </a:xfrm>
          <a:prstGeom prst="rect">
            <a:avLst/>
          </a:prstGeom>
          <a:noFill/>
        </p:spPr>
        <p:txBody>
          <a:bodyPr wrap="none" rtlCol="0">
            <a:spAutoFit/>
          </a:bodyPr>
          <a:lstStyle/>
          <a:p>
            <a:r>
              <a:rPr lang="en-US" sz="4400" dirty="0">
                <a:latin typeface="Fira Sans Medium" panose="020B0603050000020004" pitchFamily="34" charset="0"/>
              </a:rPr>
              <a:t>Compare with competitor research</a:t>
            </a:r>
            <a:endParaRPr lang="en-IN" sz="3600" dirty="0">
              <a:latin typeface="Fira Sans Medium" panose="020B0603050000020004" pitchFamily="34" charset="0"/>
            </a:endParaRPr>
          </a:p>
        </p:txBody>
      </p:sp>
      <p:grpSp>
        <p:nvGrpSpPr>
          <p:cNvPr id="65" name="Group 64">
            <a:extLst>
              <a:ext uri="{FF2B5EF4-FFF2-40B4-BE49-F238E27FC236}">
                <a16:creationId xmlns:a16="http://schemas.microsoft.com/office/drawing/2014/main" id="{B16B4F71-2C72-C55B-F750-F9ECF9B34588}"/>
              </a:ext>
            </a:extLst>
          </p:cNvPr>
          <p:cNvGrpSpPr/>
          <p:nvPr/>
        </p:nvGrpSpPr>
        <p:grpSpPr>
          <a:xfrm rot="12147091">
            <a:off x="10215311" y="5533587"/>
            <a:ext cx="2210578" cy="2419013"/>
            <a:chOff x="-447720" y="-856723"/>
            <a:chExt cx="2210578" cy="2419013"/>
          </a:xfrm>
        </p:grpSpPr>
        <p:sp>
          <p:nvSpPr>
            <p:cNvPr id="66" name="Graphic 4">
              <a:extLst>
                <a:ext uri="{FF2B5EF4-FFF2-40B4-BE49-F238E27FC236}">
                  <a16:creationId xmlns:a16="http://schemas.microsoft.com/office/drawing/2014/main" id="{C7DDBBE9-D689-ABA3-ED6B-6B8C42FCAF0E}"/>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67" name="Graphic 4">
              <a:extLst>
                <a:ext uri="{FF2B5EF4-FFF2-40B4-BE49-F238E27FC236}">
                  <a16:creationId xmlns:a16="http://schemas.microsoft.com/office/drawing/2014/main" id="{1F25B61A-7887-4B46-462B-51F316B230F0}"/>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68" name="Graphic 11">
            <a:extLst>
              <a:ext uri="{FF2B5EF4-FFF2-40B4-BE49-F238E27FC236}">
                <a16:creationId xmlns:a16="http://schemas.microsoft.com/office/drawing/2014/main" id="{599C5218-32C0-28AA-802C-AC5CE495ACB3}"/>
              </a:ext>
            </a:extLst>
          </p:cNvPr>
          <p:cNvSpPr/>
          <p:nvPr/>
        </p:nvSpPr>
        <p:spPr>
          <a:xfrm rot="7707741">
            <a:off x="11670176" y="571343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graphicFrame>
        <p:nvGraphicFramePr>
          <p:cNvPr id="28" name="Table 27">
            <a:extLst>
              <a:ext uri="{FF2B5EF4-FFF2-40B4-BE49-F238E27FC236}">
                <a16:creationId xmlns:a16="http://schemas.microsoft.com/office/drawing/2014/main" id="{6DC06499-A846-08E8-C402-86FC6C559EF2}"/>
              </a:ext>
            </a:extLst>
          </p:cNvPr>
          <p:cNvGraphicFramePr>
            <a:graphicFrameLocks noGrp="1"/>
          </p:cNvGraphicFramePr>
          <p:nvPr>
            <p:extLst>
              <p:ext uri="{D42A27DB-BD31-4B8C-83A1-F6EECF244321}">
                <p14:modId xmlns:p14="http://schemas.microsoft.com/office/powerpoint/2010/main" val="1216784422"/>
              </p:ext>
            </p:extLst>
          </p:nvPr>
        </p:nvGraphicFramePr>
        <p:xfrm>
          <a:off x="410547" y="1343608"/>
          <a:ext cx="10541933" cy="5013182"/>
        </p:xfrm>
        <a:graphic>
          <a:graphicData uri="http://schemas.openxmlformats.org/drawingml/2006/table">
            <a:tbl>
              <a:tblPr firstRow="1" bandRow="1">
                <a:tableStyleId>{00A15C55-8517-42AA-B614-E9B94910E393}</a:tableStyleId>
              </a:tblPr>
              <a:tblGrid>
                <a:gridCol w="2472612">
                  <a:extLst>
                    <a:ext uri="{9D8B030D-6E8A-4147-A177-3AD203B41FA5}">
                      <a16:colId xmlns:a16="http://schemas.microsoft.com/office/drawing/2014/main" val="314893966"/>
                    </a:ext>
                  </a:extLst>
                </a:gridCol>
                <a:gridCol w="3835864">
                  <a:extLst>
                    <a:ext uri="{9D8B030D-6E8A-4147-A177-3AD203B41FA5}">
                      <a16:colId xmlns:a16="http://schemas.microsoft.com/office/drawing/2014/main" val="3278608925"/>
                    </a:ext>
                  </a:extLst>
                </a:gridCol>
                <a:gridCol w="4233457">
                  <a:extLst>
                    <a:ext uri="{9D8B030D-6E8A-4147-A177-3AD203B41FA5}">
                      <a16:colId xmlns:a16="http://schemas.microsoft.com/office/drawing/2014/main" val="1212257221"/>
                    </a:ext>
                  </a:extLst>
                </a:gridCol>
              </a:tblGrid>
              <a:tr h="1001280">
                <a:tc>
                  <a:txBody>
                    <a:bodyPr/>
                    <a:lstStyle/>
                    <a:p>
                      <a:pPr algn="ctr">
                        <a:lnSpc>
                          <a:spcPct val="200000"/>
                        </a:lnSpc>
                      </a:pPr>
                      <a:r>
                        <a:rPr lang="en-IN" sz="2000" dirty="0">
                          <a:solidFill>
                            <a:schemeClr val="tx1"/>
                          </a:solidFill>
                        </a:rPr>
                        <a:t>Comparison</a:t>
                      </a:r>
                    </a:p>
                  </a:txBody>
                  <a:tcPr/>
                </a:tc>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en-IN" sz="2000" b="1" kern="1200" dirty="0" err="1">
                          <a:solidFill>
                            <a:schemeClr val="tx1"/>
                          </a:solidFill>
                          <a:latin typeface="+mn-lt"/>
                          <a:ea typeface="+mn-ea"/>
                          <a:cs typeface="+mn-cs"/>
                        </a:rPr>
                        <a:t>Amazonbuy</a:t>
                      </a:r>
                      <a:r>
                        <a:rPr lang="en-IN" sz="2000" b="1" kern="1200" dirty="0">
                          <a:solidFill>
                            <a:schemeClr val="tx1"/>
                          </a:solidFill>
                          <a:latin typeface="+mn-lt"/>
                          <a:ea typeface="+mn-ea"/>
                          <a:cs typeface="+mn-cs"/>
                        </a:rPr>
                        <a:t> Strength</a:t>
                      </a:r>
                    </a:p>
                    <a:p>
                      <a:pPr algn="ctr"/>
                      <a:endParaRPr lang="en-IN" sz="2000" dirty="0">
                        <a:solidFill>
                          <a:schemeClr val="tx1"/>
                        </a:solidFill>
                      </a:endParaRPr>
                    </a:p>
                  </a:txBody>
                  <a:tcPr/>
                </a:tc>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en-IN" sz="2000" b="1" dirty="0">
                          <a:solidFill>
                            <a:schemeClr val="tx1"/>
                          </a:solidFill>
                        </a:rPr>
                        <a:t>Competitor Strength</a:t>
                      </a:r>
                      <a:endParaRPr lang="en-IN" sz="2000" dirty="0">
                        <a:solidFill>
                          <a:schemeClr val="tx1"/>
                        </a:solidFill>
                      </a:endParaRPr>
                    </a:p>
                    <a:p>
                      <a:pPr algn="ctr"/>
                      <a:endParaRPr lang="en-IN" sz="2000" dirty="0">
                        <a:solidFill>
                          <a:schemeClr val="tx1"/>
                        </a:solidFill>
                      </a:endParaRPr>
                    </a:p>
                  </a:txBody>
                  <a:tcPr/>
                </a:tc>
                <a:extLst>
                  <a:ext uri="{0D108BD9-81ED-4DB2-BD59-A6C34878D82A}">
                    <a16:rowId xmlns:a16="http://schemas.microsoft.com/office/drawing/2014/main" val="2787574507"/>
                  </a:ext>
                </a:extLst>
              </a:tr>
              <a:tr h="1032581">
                <a:tc>
                  <a:txBody>
                    <a:bodyPr/>
                    <a:lstStyle/>
                    <a:p>
                      <a:pPr>
                        <a:buNone/>
                      </a:pPr>
                      <a:r>
                        <a:rPr lang="en-IN" b="1" dirty="0" err="1"/>
                        <a:t>Amazonbuy</a:t>
                      </a:r>
                      <a:r>
                        <a:rPr lang="en-IN" b="1" dirty="0"/>
                        <a:t> vs Walmart</a:t>
                      </a:r>
                      <a:endParaRPr lang="en-IN" dirty="0"/>
                    </a:p>
                  </a:txBody>
                  <a:tcPr anchor="ctr"/>
                </a:tc>
                <a:tc>
                  <a:txBody>
                    <a:bodyPr/>
                    <a:lstStyle/>
                    <a:p>
                      <a:pPr>
                        <a:buNone/>
                      </a:pPr>
                      <a:r>
                        <a:rPr lang="en-US" dirty="0"/>
                        <a:t>Leads in logistics speed and fast delivery</a:t>
                      </a:r>
                    </a:p>
                  </a:txBody>
                  <a:tcPr anchor="ctr"/>
                </a:tc>
                <a:tc>
                  <a:txBody>
                    <a:bodyPr/>
                    <a:lstStyle/>
                    <a:p>
                      <a:pPr>
                        <a:buNone/>
                      </a:pPr>
                      <a:r>
                        <a:rPr lang="en-US" dirty="0"/>
                        <a:t>Offers lower prices and allows customers to shop both online and in physical stores.</a:t>
                      </a:r>
                    </a:p>
                  </a:txBody>
                  <a:tcPr anchor="ctr"/>
                </a:tc>
                <a:extLst>
                  <a:ext uri="{0D108BD9-81ED-4DB2-BD59-A6C34878D82A}">
                    <a16:rowId xmlns:a16="http://schemas.microsoft.com/office/drawing/2014/main" val="3821679539"/>
                  </a:ext>
                </a:extLst>
              </a:tr>
              <a:tr h="9915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err="1"/>
                        <a:t>Amazonbuy</a:t>
                      </a:r>
                      <a:r>
                        <a:rPr lang="en-IN" b="1" dirty="0"/>
                        <a:t> vs Flipkart</a:t>
                      </a:r>
                      <a:endParaRPr lang="en-IN"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Global e-commerce leader with strong international presence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Market leader in India with deep local market penetration</a:t>
                      </a:r>
                    </a:p>
                  </a:txBody>
                  <a:tcPr anchor="ctr"/>
                </a:tc>
                <a:extLst>
                  <a:ext uri="{0D108BD9-81ED-4DB2-BD59-A6C34878D82A}">
                    <a16:rowId xmlns:a16="http://schemas.microsoft.com/office/drawing/2014/main" val="1657118013"/>
                  </a:ext>
                </a:extLst>
              </a:tr>
              <a:tr h="991587">
                <a:tc>
                  <a:txBody>
                    <a:bodyPr/>
                    <a:lstStyle/>
                    <a:p>
                      <a:pPr>
                        <a:buNone/>
                      </a:pPr>
                      <a:r>
                        <a:rPr lang="en-IN" b="1" dirty="0" err="1"/>
                        <a:t>Amazonbuy</a:t>
                      </a:r>
                      <a:r>
                        <a:rPr lang="en-IN" b="1" dirty="0"/>
                        <a:t> vs eBay</a:t>
                      </a:r>
                      <a:endParaRPr lang="en-IN"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Dominates mass retail and everyday purchases</a:t>
                      </a:r>
                    </a:p>
                  </a:txBody>
                  <a:tcPr anchor="ctr"/>
                </a:tc>
                <a:tc>
                  <a:txBody>
                    <a:bodyPr/>
                    <a:lstStyle/>
                    <a:p>
                      <a:pPr>
                        <a:buNone/>
                      </a:pPr>
                      <a:r>
                        <a:rPr lang="en-US" dirty="0"/>
                        <a:t>Strong community for auctions, collectibles, and second-hand items.</a:t>
                      </a:r>
                    </a:p>
                  </a:txBody>
                  <a:tcPr anchor="ctr"/>
                </a:tc>
                <a:extLst>
                  <a:ext uri="{0D108BD9-81ED-4DB2-BD59-A6C34878D82A}">
                    <a16:rowId xmlns:a16="http://schemas.microsoft.com/office/drawing/2014/main" val="131150225"/>
                  </a:ext>
                </a:extLst>
              </a:tr>
              <a:tr h="991587">
                <a:tc>
                  <a:txBody>
                    <a:bodyPr/>
                    <a:lstStyle/>
                    <a:p>
                      <a:pPr>
                        <a:buNone/>
                      </a:pPr>
                      <a:r>
                        <a:rPr lang="en-IN" b="1" dirty="0" err="1"/>
                        <a:t>Amazonbuy</a:t>
                      </a:r>
                      <a:r>
                        <a:rPr lang="en-IN" b="1" dirty="0"/>
                        <a:t> vs Alibaba</a:t>
                      </a:r>
                      <a:endParaRPr lang="en-IN" dirty="0"/>
                    </a:p>
                  </a:txBody>
                  <a:tcPr anchor="ctr"/>
                </a:tc>
                <a:tc>
                  <a:txBody>
                    <a:bodyPr/>
                    <a:lstStyle/>
                    <a:p>
                      <a:pPr>
                        <a:buNone/>
                      </a:pPr>
                      <a:r>
                        <a:rPr lang="en-US" dirty="0"/>
                        <a:t>Higher consumer trust in Western markets</a:t>
                      </a:r>
                    </a:p>
                  </a:txBody>
                  <a:tcPr anchor="ctr"/>
                </a:tc>
                <a:tc>
                  <a:txBody>
                    <a:bodyPr/>
                    <a:lstStyle/>
                    <a:p>
                      <a:pPr>
                        <a:buNone/>
                      </a:pPr>
                      <a:r>
                        <a:rPr lang="en-US" dirty="0"/>
                        <a:t>Leads in global sourcing and international B2B trade</a:t>
                      </a:r>
                    </a:p>
                  </a:txBody>
                  <a:tcPr anchor="ctr"/>
                </a:tc>
                <a:extLst>
                  <a:ext uri="{0D108BD9-81ED-4DB2-BD59-A6C34878D82A}">
                    <a16:rowId xmlns:a16="http://schemas.microsoft.com/office/drawing/2014/main" val="4144013065"/>
                  </a:ext>
                </a:extLst>
              </a:tr>
            </a:tbl>
          </a:graphicData>
        </a:graphic>
      </p:graphicFrame>
    </p:spTree>
    <p:extLst>
      <p:ext uri="{BB962C8B-B14F-4D97-AF65-F5344CB8AC3E}">
        <p14:creationId xmlns:p14="http://schemas.microsoft.com/office/powerpoint/2010/main" val="540244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8FDA0-4F9D-1399-22DA-E6D78CF02EBC}"/>
            </a:ext>
          </a:extLst>
        </p:cNvPr>
        <p:cNvGrpSpPr/>
        <p:nvPr/>
      </p:nvGrpSpPr>
      <p:grpSpPr>
        <a:xfrm>
          <a:off x="0" y="0"/>
          <a:ext cx="0" cy="0"/>
          <a:chOff x="0" y="0"/>
          <a:chExt cx="0" cy="0"/>
        </a:xfrm>
      </p:grpSpPr>
      <p:sp>
        <p:nvSpPr>
          <p:cNvPr id="88" name="TextBox 87">
            <a:extLst>
              <a:ext uri="{FF2B5EF4-FFF2-40B4-BE49-F238E27FC236}">
                <a16:creationId xmlns:a16="http://schemas.microsoft.com/office/drawing/2014/main" id="{E71197AD-9E3E-CDCF-292F-4C16184EF964}"/>
              </a:ext>
            </a:extLst>
          </p:cNvPr>
          <p:cNvSpPr txBox="1"/>
          <p:nvPr/>
        </p:nvSpPr>
        <p:spPr>
          <a:xfrm>
            <a:off x="475995" y="80019"/>
            <a:ext cx="5224187" cy="769441"/>
          </a:xfrm>
          <a:prstGeom prst="rect">
            <a:avLst/>
          </a:prstGeom>
          <a:noFill/>
        </p:spPr>
        <p:txBody>
          <a:bodyPr wrap="none" rtlCol="0">
            <a:spAutoFit/>
          </a:bodyPr>
          <a:lstStyle/>
          <a:p>
            <a:r>
              <a:rPr lang="en-IN" sz="4400" dirty="0"/>
              <a:t>Chosen Brand Colours</a:t>
            </a:r>
            <a:endParaRPr lang="en-IN" sz="3600" dirty="0">
              <a:latin typeface="Fira Sans Medium" panose="020B0603050000020004" pitchFamily="34" charset="0"/>
            </a:endParaRPr>
          </a:p>
        </p:txBody>
      </p:sp>
      <p:grpSp>
        <p:nvGrpSpPr>
          <p:cNvPr id="65" name="Group 64">
            <a:extLst>
              <a:ext uri="{FF2B5EF4-FFF2-40B4-BE49-F238E27FC236}">
                <a16:creationId xmlns:a16="http://schemas.microsoft.com/office/drawing/2014/main" id="{9EDAFE56-7D70-7442-799E-F7216FD3DB97}"/>
              </a:ext>
            </a:extLst>
          </p:cNvPr>
          <p:cNvGrpSpPr/>
          <p:nvPr/>
        </p:nvGrpSpPr>
        <p:grpSpPr>
          <a:xfrm rot="12147091">
            <a:off x="10215311" y="5533587"/>
            <a:ext cx="2210578" cy="2419013"/>
            <a:chOff x="-447720" y="-856723"/>
            <a:chExt cx="2210578" cy="2419013"/>
          </a:xfrm>
        </p:grpSpPr>
        <p:sp>
          <p:nvSpPr>
            <p:cNvPr id="66" name="Graphic 4">
              <a:extLst>
                <a:ext uri="{FF2B5EF4-FFF2-40B4-BE49-F238E27FC236}">
                  <a16:creationId xmlns:a16="http://schemas.microsoft.com/office/drawing/2014/main" id="{B8E1E669-E5E9-CA38-16B8-4DE2579D4D09}"/>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67" name="Graphic 4">
              <a:extLst>
                <a:ext uri="{FF2B5EF4-FFF2-40B4-BE49-F238E27FC236}">
                  <a16:creationId xmlns:a16="http://schemas.microsoft.com/office/drawing/2014/main" id="{91D30630-5C66-A45E-1E8A-3A8E39C688F0}"/>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68" name="Graphic 11">
            <a:extLst>
              <a:ext uri="{FF2B5EF4-FFF2-40B4-BE49-F238E27FC236}">
                <a16:creationId xmlns:a16="http://schemas.microsoft.com/office/drawing/2014/main" id="{8205EAB3-4CC9-D7FE-4615-FE341D5D453F}"/>
              </a:ext>
            </a:extLst>
          </p:cNvPr>
          <p:cNvSpPr/>
          <p:nvPr/>
        </p:nvSpPr>
        <p:spPr>
          <a:xfrm rot="7707741">
            <a:off x="11670176" y="571343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2" name="Oval 1">
            <a:extLst>
              <a:ext uri="{FF2B5EF4-FFF2-40B4-BE49-F238E27FC236}">
                <a16:creationId xmlns:a16="http://schemas.microsoft.com/office/drawing/2014/main" id="{00CE5FBF-E16E-2A28-22F4-4DE91A5A49B4}"/>
              </a:ext>
            </a:extLst>
          </p:cNvPr>
          <p:cNvSpPr/>
          <p:nvPr/>
        </p:nvSpPr>
        <p:spPr>
          <a:xfrm>
            <a:off x="391747" y="1244913"/>
            <a:ext cx="2883298" cy="2901073"/>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dirty="0"/>
              <a:t>1. Black </a:t>
            </a:r>
          </a:p>
          <a:p>
            <a:pPr algn="ctr"/>
            <a:endParaRPr lang="en-US" b="1" dirty="0"/>
          </a:p>
          <a:p>
            <a:pPr algn="ctr"/>
            <a:r>
              <a:rPr lang="en-US" b="1" dirty="0"/>
              <a:t>Reliable, High-quality, Self-assured</a:t>
            </a:r>
          </a:p>
        </p:txBody>
      </p:sp>
      <p:sp>
        <p:nvSpPr>
          <p:cNvPr id="3" name="Oval 2">
            <a:extLst>
              <a:ext uri="{FF2B5EF4-FFF2-40B4-BE49-F238E27FC236}">
                <a16:creationId xmlns:a16="http://schemas.microsoft.com/office/drawing/2014/main" id="{49777F1C-B48C-A520-7D9E-B57E7DA3C075}"/>
              </a:ext>
            </a:extLst>
          </p:cNvPr>
          <p:cNvSpPr/>
          <p:nvPr/>
        </p:nvSpPr>
        <p:spPr>
          <a:xfrm>
            <a:off x="4303097" y="1238921"/>
            <a:ext cx="2883298" cy="2901073"/>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b="1" dirty="0"/>
              <a:t>2. Orange</a:t>
            </a:r>
          </a:p>
          <a:p>
            <a:pPr algn="ctr"/>
            <a:endParaRPr lang="en-US" b="1" dirty="0"/>
          </a:p>
          <a:p>
            <a:pPr algn="ctr"/>
            <a:r>
              <a:rPr lang="en-US" b="1" dirty="0"/>
              <a:t>Energy, Innovation, Creative</a:t>
            </a:r>
          </a:p>
          <a:p>
            <a:endParaRPr lang="en-US" b="1" dirty="0"/>
          </a:p>
        </p:txBody>
      </p:sp>
      <p:sp>
        <p:nvSpPr>
          <p:cNvPr id="5" name="Oval 4">
            <a:extLst>
              <a:ext uri="{FF2B5EF4-FFF2-40B4-BE49-F238E27FC236}">
                <a16:creationId xmlns:a16="http://schemas.microsoft.com/office/drawing/2014/main" id="{3532C6F7-5CD9-FCFB-15D3-6F8ECD86A6E8}"/>
              </a:ext>
            </a:extLst>
          </p:cNvPr>
          <p:cNvSpPr/>
          <p:nvPr/>
        </p:nvSpPr>
        <p:spPr>
          <a:xfrm>
            <a:off x="8214448" y="1244911"/>
            <a:ext cx="2879647" cy="289508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3. White</a:t>
            </a:r>
          </a:p>
          <a:p>
            <a:pPr algn="ctr"/>
            <a:endParaRPr lang="en-US" b="1" dirty="0"/>
          </a:p>
          <a:p>
            <a:pPr algn="ctr"/>
            <a:r>
              <a:rPr lang="en-US" b="1" dirty="0"/>
              <a:t>Clarity, Simplicity, Transparency</a:t>
            </a:r>
          </a:p>
        </p:txBody>
      </p:sp>
      <p:sp>
        <p:nvSpPr>
          <p:cNvPr id="7" name="TextBox 6">
            <a:extLst>
              <a:ext uri="{FF2B5EF4-FFF2-40B4-BE49-F238E27FC236}">
                <a16:creationId xmlns:a16="http://schemas.microsoft.com/office/drawing/2014/main" id="{2F461746-89E9-A27C-B111-87DEE725CC07}"/>
              </a:ext>
            </a:extLst>
          </p:cNvPr>
          <p:cNvSpPr txBox="1"/>
          <p:nvPr/>
        </p:nvSpPr>
        <p:spPr>
          <a:xfrm>
            <a:off x="216494" y="4541439"/>
            <a:ext cx="3480457" cy="1846659"/>
          </a:xfrm>
          <a:prstGeom prst="rect">
            <a:avLst/>
          </a:prstGeom>
          <a:noFill/>
        </p:spPr>
        <p:txBody>
          <a:bodyPr wrap="square">
            <a:spAutoFit/>
          </a:bodyPr>
          <a:lstStyle/>
          <a:p>
            <a:r>
              <a:rPr lang="en-IN" b="1" dirty="0"/>
              <a:t>Why it was chosen :-</a:t>
            </a:r>
          </a:p>
          <a:p>
            <a:r>
              <a:rPr lang="en-US" sz="1600" dirty="0"/>
              <a:t>Black gives the brand a strong base. It makes the brand feel serious and trustworthy, and it helps other colors. Instead of copying luxury or tech brands, black is used to show reliability and focus, not exclusiveness.</a:t>
            </a:r>
            <a:endParaRPr lang="en-IN" sz="1600" dirty="0"/>
          </a:p>
        </p:txBody>
      </p:sp>
      <p:sp>
        <p:nvSpPr>
          <p:cNvPr id="9" name="TextBox 8">
            <a:extLst>
              <a:ext uri="{FF2B5EF4-FFF2-40B4-BE49-F238E27FC236}">
                <a16:creationId xmlns:a16="http://schemas.microsoft.com/office/drawing/2014/main" id="{E7B46CE9-DE13-240A-180F-DAC03ECC8D42}"/>
              </a:ext>
            </a:extLst>
          </p:cNvPr>
          <p:cNvSpPr txBox="1"/>
          <p:nvPr/>
        </p:nvSpPr>
        <p:spPr>
          <a:xfrm>
            <a:off x="4101556" y="4529455"/>
            <a:ext cx="3775772" cy="1846659"/>
          </a:xfrm>
          <a:prstGeom prst="rect">
            <a:avLst/>
          </a:prstGeom>
          <a:noFill/>
        </p:spPr>
        <p:txBody>
          <a:bodyPr wrap="square">
            <a:spAutoFit/>
          </a:bodyPr>
          <a:lstStyle/>
          <a:p>
            <a:r>
              <a:rPr lang="en-US" b="1" dirty="0"/>
              <a:t>Why it was chosen :-</a:t>
            </a:r>
            <a:br>
              <a:rPr lang="en-US" dirty="0"/>
            </a:br>
            <a:r>
              <a:rPr lang="en-US" sz="1600" dirty="0"/>
              <a:t>Orange adds personality and energy. It makes the brand feel more friendly and alive, not cold or distant. Instead of using common blue or red like many competitors, orange helps the brand feel bold, active, and confident in standing out.</a:t>
            </a:r>
            <a:endParaRPr lang="en-IN" sz="1600" dirty="0"/>
          </a:p>
        </p:txBody>
      </p:sp>
      <p:sp>
        <p:nvSpPr>
          <p:cNvPr id="11" name="TextBox 10">
            <a:extLst>
              <a:ext uri="{FF2B5EF4-FFF2-40B4-BE49-F238E27FC236}">
                <a16:creationId xmlns:a16="http://schemas.microsoft.com/office/drawing/2014/main" id="{7481325F-729E-C6D4-3582-D177ED757476}"/>
              </a:ext>
            </a:extLst>
          </p:cNvPr>
          <p:cNvSpPr txBox="1"/>
          <p:nvPr/>
        </p:nvSpPr>
        <p:spPr>
          <a:xfrm>
            <a:off x="7998856" y="4540325"/>
            <a:ext cx="3934911" cy="1846659"/>
          </a:xfrm>
          <a:prstGeom prst="rect">
            <a:avLst/>
          </a:prstGeom>
          <a:noFill/>
        </p:spPr>
        <p:txBody>
          <a:bodyPr wrap="square">
            <a:spAutoFit/>
          </a:bodyPr>
          <a:lstStyle/>
          <a:p>
            <a:r>
              <a:rPr lang="en-US" b="1" dirty="0"/>
              <a:t>Why it was chosen :-</a:t>
            </a:r>
            <a:br>
              <a:rPr lang="en-US" dirty="0"/>
            </a:br>
            <a:r>
              <a:rPr lang="en-US" sz="1600" dirty="0"/>
              <a:t>White gives the design space to breathe. It makes the brand feel clean, modern, and easy to use. White also shows honesty and simplicity, which helps the brand stand out from competitors with busy or messy designs.</a:t>
            </a:r>
            <a:endParaRPr lang="en-IN" sz="1600" dirty="0"/>
          </a:p>
        </p:txBody>
      </p:sp>
      <p:cxnSp>
        <p:nvCxnSpPr>
          <p:cNvPr id="13" name="Straight Connector 12">
            <a:extLst>
              <a:ext uri="{FF2B5EF4-FFF2-40B4-BE49-F238E27FC236}">
                <a16:creationId xmlns:a16="http://schemas.microsoft.com/office/drawing/2014/main" id="{42CC3555-AFD4-2327-EEE4-A618B75C527A}"/>
              </a:ext>
            </a:extLst>
          </p:cNvPr>
          <p:cNvCxnSpPr>
            <a:cxnSpLocks/>
            <a:stCxn id="2" idx="4"/>
          </p:cNvCxnSpPr>
          <p:nvPr/>
        </p:nvCxnSpPr>
        <p:spPr>
          <a:xfrm>
            <a:off x="1833396" y="4145986"/>
            <a:ext cx="0" cy="481998"/>
          </a:xfrm>
          <a:prstGeom prst="line">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C66794E2-704B-A908-D675-9AEA8352A828}"/>
              </a:ext>
            </a:extLst>
          </p:cNvPr>
          <p:cNvCxnSpPr>
            <a:cxnSpLocks/>
          </p:cNvCxnSpPr>
          <p:nvPr/>
        </p:nvCxnSpPr>
        <p:spPr>
          <a:xfrm>
            <a:off x="5699380" y="4139994"/>
            <a:ext cx="0" cy="481998"/>
          </a:xfrm>
          <a:prstGeom prst="line">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Connector 20">
            <a:extLst>
              <a:ext uri="{FF2B5EF4-FFF2-40B4-BE49-F238E27FC236}">
                <a16:creationId xmlns:a16="http://schemas.microsoft.com/office/drawing/2014/main" id="{3E9DF15A-822C-C6BF-7706-96E7EAD87186}"/>
              </a:ext>
            </a:extLst>
          </p:cNvPr>
          <p:cNvCxnSpPr>
            <a:cxnSpLocks/>
          </p:cNvCxnSpPr>
          <p:nvPr/>
        </p:nvCxnSpPr>
        <p:spPr>
          <a:xfrm>
            <a:off x="9695991" y="4145986"/>
            <a:ext cx="0" cy="481998"/>
          </a:xfrm>
          <a:prstGeom prst="line">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904586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3E932-802E-DA85-5368-EBD130E32780}"/>
            </a:ext>
          </a:extLst>
        </p:cNvPr>
        <p:cNvGrpSpPr/>
        <p:nvPr/>
      </p:nvGrpSpPr>
      <p:grpSpPr>
        <a:xfrm>
          <a:off x="0" y="0"/>
          <a:ext cx="0" cy="0"/>
          <a:chOff x="0" y="0"/>
          <a:chExt cx="0" cy="0"/>
        </a:xfrm>
      </p:grpSpPr>
      <p:grpSp>
        <p:nvGrpSpPr>
          <p:cNvPr id="65" name="Group 64">
            <a:extLst>
              <a:ext uri="{FF2B5EF4-FFF2-40B4-BE49-F238E27FC236}">
                <a16:creationId xmlns:a16="http://schemas.microsoft.com/office/drawing/2014/main" id="{8364A6D4-90B2-5597-2BC0-6FCBAB001B4D}"/>
              </a:ext>
            </a:extLst>
          </p:cNvPr>
          <p:cNvGrpSpPr/>
          <p:nvPr/>
        </p:nvGrpSpPr>
        <p:grpSpPr>
          <a:xfrm rot="12147091">
            <a:off x="10215311" y="5533587"/>
            <a:ext cx="2210578" cy="2419013"/>
            <a:chOff x="-447720" y="-856723"/>
            <a:chExt cx="2210578" cy="2419013"/>
          </a:xfrm>
        </p:grpSpPr>
        <p:sp>
          <p:nvSpPr>
            <p:cNvPr id="66" name="Graphic 4">
              <a:extLst>
                <a:ext uri="{FF2B5EF4-FFF2-40B4-BE49-F238E27FC236}">
                  <a16:creationId xmlns:a16="http://schemas.microsoft.com/office/drawing/2014/main" id="{991286E6-3B52-441F-1F09-F13389BBF9B7}"/>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67" name="Graphic 4">
              <a:extLst>
                <a:ext uri="{FF2B5EF4-FFF2-40B4-BE49-F238E27FC236}">
                  <a16:creationId xmlns:a16="http://schemas.microsoft.com/office/drawing/2014/main" id="{AC65337D-7CEE-F14C-009A-732E99B43E6F}"/>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68" name="Graphic 11">
            <a:extLst>
              <a:ext uri="{FF2B5EF4-FFF2-40B4-BE49-F238E27FC236}">
                <a16:creationId xmlns:a16="http://schemas.microsoft.com/office/drawing/2014/main" id="{7E97377F-1B73-A0C8-1B29-FC2292CA5A4D}"/>
              </a:ext>
            </a:extLst>
          </p:cNvPr>
          <p:cNvSpPr/>
          <p:nvPr/>
        </p:nvSpPr>
        <p:spPr>
          <a:xfrm rot="7707741">
            <a:off x="11670176" y="571343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27" name="TextBox 26">
            <a:extLst>
              <a:ext uri="{FF2B5EF4-FFF2-40B4-BE49-F238E27FC236}">
                <a16:creationId xmlns:a16="http://schemas.microsoft.com/office/drawing/2014/main" id="{08245273-F2F5-3919-CF15-0DE7DC89F83A}"/>
              </a:ext>
            </a:extLst>
          </p:cNvPr>
          <p:cNvSpPr txBox="1"/>
          <p:nvPr/>
        </p:nvSpPr>
        <p:spPr>
          <a:xfrm>
            <a:off x="420012" y="129876"/>
            <a:ext cx="3726148" cy="769441"/>
          </a:xfrm>
          <a:prstGeom prst="rect">
            <a:avLst/>
          </a:prstGeom>
          <a:noFill/>
        </p:spPr>
        <p:txBody>
          <a:bodyPr wrap="none" rtlCol="0">
            <a:spAutoFit/>
          </a:bodyPr>
          <a:lstStyle/>
          <a:p>
            <a:r>
              <a:rPr lang="en-IN" sz="4400" dirty="0"/>
              <a:t>Brand Tagline :-</a:t>
            </a:r>
            <a:endParaRPr lang="en-IN" sz="3600" dirty="0">
              <a:latin typeface="Fira Sans Medium" panose="020B0603050000020004" pitchFamily="34" charset="0"/>
            </a:endParaRPr>
          </a:p>
        </p:txBody>
      </p:sp>
      <p:sp>
        <p:nvSpPr>
          <p:cNvPr id="30" name="TextBox 29">
            <a:extLst>
              <a:ext uri="{FF2B5EF4-FFF2-40B4-BE49-F238E27FC236}">
                <a16:creationId xmlns:a16="http://schemas.microsoft.com/office/drawing/2014/main" id="{1049CB5F-E70C-E5F4-24FE-E194EA2D9E51}"/>
              </a:ext>
            </a:extLst>
          </p:cNvPr>
          <p:cNvSpPr txBox="1"/>
          <p:nvPr/>
        </p:nvSpPr>
        <p:spPr>
          <a:xfrm>
            <a:off x="4146160" y="278409"/>
            <a:ext cx="6314440" cy="461665"/>
          </a:xfrm>
          <a:prstGeom prst="rect">
            <a:avLst/>
          </a:prstGeom>
          <a:noFill/>
        </p:spPr>
        <p:txBody>
          <a:bodyPr wrap="square">
            <a:spAutoFit/>
          </a:bodyPr>
          <a:lstStyle/>
          <a:p>
            <a:r>
              <a:rPr lang="en-US" sz="2400" dirty="0"/>
              <a:t>“Everything You Need, One Click Away.”</a:t>
            </a:r>
            <a:endParaRPr lang="en-IN" sz="2400" dirty="0"/>
          </a:p>
        </p:txBody>
      </p:sp>
      <p:sp>
        <p:nvSpPr>
          <p:cNvPr id="33" name="TextBox 32">
            <a:extLst>
              <a:ext uri="{FF2B5EF4-FFF2-40B4-BE49-F238E27FC236}">
                <a16:creationId xmlns:a16="http://schemas.microsoft.com/office/drawing/2014/main" id="{005D4BB7-A4AC-0690-F208-40A8692452B2}"/>
              </a:ext>
            </a:extLst>
          </p:cNvPr>
          <p:cNvSpPr txBox="1"/>
          <p:nvPr/>
        </p:nvSpPr>
        <p:spPr>
          <a:xfrm>
            <a:off x="643946" y="1412388"/>
            <a:ext cx="8912467" cy="4801314"/>
          </a:xfrm>
          <a:prstGeom prst="rect">
            <a:avLst/>
          </a:prstGeom>
          <a:noFill/>
        </p:spPr>
        <p:txBody>
          <a:bodyPr wrap="square">
            <a:spAutoFit/>
          </a:bodyPr>
          <a:lstStyle/>
          <a:p>
            <a:r>
              <a:rPr lang="en-IN" b="1" dirty="0"/>
              <a:t>Meaning :- </a:t>
            </a:r>
            <a:r>
              <a:rPr lang="en-US" dirty="0"/>
              <a:t>Offers many types of products, brands, and price ranges, making it a one-stop shop for daily needs and special purchases. Focuses on easy use, fast shopping, quick checkout, and reliable delivery to save customers time and effort.</a:t>
            </a:r>
            <a:r>
              <a:rPr lang="en-IN" dirty="0"/>
              <a:t> </a:t>
            </a:r>
          </a:p>
          <a:p>
            <a:endParaRPr lang="en-IN" dirty="0"/>
          </a:p>
          <a:p>
            <a:pPr lvl="0" eaLnBrk="0" fontAlgn="base" hangingPunct="0">
              <a:spcBef>
                <a:spcPct val="0"/>
              </a:spcBef>
              <a:spcAft>
                <a:spcPct val="0"/>
              </a:spcAft>
            </a:pPr>
            <a:r>
              <a:rPr lang="en-US" b="1" dirty="0"/>
              <a:t>Connection to the brand identity</a:t>
            </a:r>
            <a:r>
              <a:rPr lang="en-IN" b="1" dirty="0"/>
              <a:t> :- </a:t>
            </a:r>
          </a:p>
          <a:p>
            <a:pPr lvl="0" eaLnBrk="0" fontAlgn="base" hangingPunct="0">
              <a:spcBef>
                <a:spcPct val="0"/>
              </a:spcBef>
              <a:spcAft>
                <a:spcPct val="0"/>
              </a:spcAft>
            </a:pPr>
            <a:endParaRPr lang="en-IN" b="1" dirty="0"/>
          </a:p>
          <a:p>
            <a:pPr marL="285750" lvl="0" indent="-285750" eaLnBrk="0" fontAlgn="base" hangingPunct="0">
              <a:spcBef>
                <a:spcPct val="0"/>
              </a:spcBef>
              <a:spcAft>
                <a:spcPct val="0"/>
              </a:spcAft>
              <a:buFont typeface="Arial" panose="020B0604020202020204" pitchFamily="34" charset="0"/>
              <a:buChar char="•"/>
            </a:pPr>
            <a:r>
              <a:rPr lang="en-US" altLang="en-US" u="sng" dirty="0"/>
              <a:t>Customer obsession</a:t>
            </a:r>
            <a:r>
              <a:rPr lang="en-US" altLang="en-US" dirty="0"/>
              <a:t>: Making shopping simpler, faster, and more intuitive.</a:t>
            </a:r>
          </a:p>
          <a:p>
            <a:pPr marL="285750" lvl="0" indent="-285750" eaLnBrk="0" fontAlgn="base" hangingPunct="0">
              <a:spcBef>
                <a:spcPct val="0"/>
              </a:spcBef>
              <a:spcAft>
                <a:spcPct val="0"/>
              </a:spcAft>
              <a:buFont typeface="Arial" panose="020B0604020202020204" pitchFamily="34" charset="0"/>
              <a:buChar char="•"/>
            </a:pPr>
            <a:r>
              <a:rPr lang="en-US" altLang="en-US" u="sng" dirty="0"/>
              <a:t>Convenience at scale</a:t>
            </a:r>
            <a:r>
              <a:rPr lang="en-US" altLang="en-US" dirty="0"/>
              <a:t>: From search to checkout to delivery, the experience is designed to reduce friction.</a:t>
            </a:r>
          </a:p>
          <a:p>
            <a:pPr marL="285750" lvl="0" indent="-285750" eaLnBrk="0" fontAlgn="base" hangingPunct="0">
              <a:spcBef>
                <a:spcPct val="0"/>
              </a:spcBef>
              <a:spcAft>
                <a:spcPct val="0"/>
              </a:spcAft>
              <a:buFont typeface="Arial" panose="020B0604020202020204" pitchFamily="34" charset="0"/>
              <a:buChar char="•"/>
            </a:pPr>
            <a:r>
              <a:rPr lang="en-US" altLang="en-US" u="sng" dirty="0"/>
              <a:t>Trust and reliability</a:t>
            </a:r>
            <a:r>
              <a:rPr lang="en-US" altLang="en-US" dirty="0"/>
              <a:t>: Customers feel confident they can find what they need and receive it quickly.</a:t>
            </a:r>
          </a:p>
          <a:p>
            <a:pPr marL="285750" lvl="0" indent="-285750" eaLnBrk="0" fontAlgn="base" hangingPunct="0">
              <a:spcBef>
                <a:spcPct val="0"/>
              </a:spcBef>
              <a:spcAft>
                <a:spcPct val="0"/>
              </a:spcAft>
              <a:buFont typeface="Arial" panose="020B0604020202020204" pitchFamily="34" charset="0"/>
              <a:buChar char="•"/>
            </a:pPr>
            <a:r>
              <a:rPr lang="en-US" altLang="en-US" u="sng" dirty="0"/>
              <a:t>Modern, tech-driven retail</a:t>
            </a:r>
            <a:r>
              <a:rPr lang="en-US" altLang="en-US" dirty="0"/>
              <a:t>: The “one click” concept reflects innovation, smart systems, and digital efficiency</a:t>
            </a:r>
            <a:endParaRPr lang="en-IN" dirty="0"/>
          </a:p>
          <a:p>
            <a:endParaRPr lang="en-IN" b="1" dirty="0"/>
          </a:p>
          <a:p>
            <a:endParaRPr lang="en-IN" b="1" dirty="0"/>
          </a:p>
          <a:p>
            <a:endParaRPr lang="en-IN" b="1" dirty="0"/>
          </a:p>
          <a:p>
            <a:endParaRPr lang="en-US" dirty="0"/>
          </a:p>
        </p:txBody>
      </p:sp>
    </p:spTree>
    <p:extLst>
      <p:ext uri="{BB962C8B-B14F-4D97-AF65-F5344CB8AC3E}">
        <p14:creationId xmlns:p14="http://schemas.microsoft.com/office/powerpoint/2010/main" val="3199397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F23E53-102C-9B2E-AEF2-DAC4577C8059}"/>
            </a:ext>
          </a:extLst>
        </p:cNvPr>
        <p:cNvGrpSpPr/>
        <p:nvPr/>
      </p:nvGrpSpPr>
      <p:grpSpPr>
        <a:xfrm>
          <a:off x="0" y="0"/>
          <a:ext cx="0" cy="0"/>
          <a:chOff x="0" y="0"/>
          <a:chExt cx="0" cy="0"/>
        </a:xfrm>
      </p:grpSpPr>
      <p:grpSp>
        <p:nvGrpSpPr>
          <p:cNvPr id="65" name="Group 64">
            <a:extLst>
              <a:ext uri="{FF2B5EF4-FFF2-40B4-BE49-F238E27FC236}">
                <a16:creationId xmlns:a16="http://schemas.microsoft.com/office/drawing/2014/main" id="{0B3455D4-C814-2066-5A84-59C46996F651}"/>
              </a:ext>
            </a:extLst>
          </p:cNvPr>
          <p:cNvGrpSpPr/>
          <p:nvPr/>
        </p:nvGrpSpPr>
        <p:grpSpPr>
          <a:xfrm rot="12147091">
            <a:off x="10215311" y="5533587"/>
            <a:ext cx="2210578" cy="2419013"/>
            <a:chOff x="-447720" y="-856723"/>
            <a:chExt cx="2210578" cy="2419013"/>
          </a:xfrm>
        </p:grpSpPr>
        <p:sp>
          <p:nvSpPr>
            <p:cNvPr id="66" name="Graphic 4">
              <a:extLst>
                <a:ext uri="{FF2B5EF4-FFF2-40B4-BE49-F238E27FC236}">
                  <a16:creationId xmlns:a16="http://schemas.microsoft.com/office/drawing/2014/main" id="{1909D9B0-28E9-1FBD-483C-F8506E8ABE60}"/>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67" name="Graphic 4">
              <a:extLst>
                <a:ext uri="{FF2B5EF4-FFF2-40B4-BE49-F238E27FC236}">
                  <a16:creationId xmlns:a16="http://schemas.microsoft.com/office/drawing/2014/main" id="{E31B5631-4483-6F6B-0FDB-FE01C4B158FF}"/>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68" name="Graphic 11">
            <a:extLst>
              <a:ext uri="{FF2B5EF4-FFF2-40B4-BE49-F238E27FC236}">
                <a16:creationId xmlns:a16="http://schemas.microsoft.com/office/drawing/2014/main" id="{83227914-8CC0-20A2-69D4-42BEF4D5FC0F}"/>
              </a:ext>
            </a:extLst>
          </p:cNvPr>
          <p:cNvSpPr/>
          <p:nvPr/>
        </p:nvSpPr>
        <p:spPr>
          <a:xfrm rot="7707741">
            <a:off x="11670176" y="571343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27" name="TextBox 26">
            <a:extLst>
              <a:ext uri="{FF2B5EF4-FFF2-40B4-BE49-F238E27FC236}">
                <a16:creationId xmlns:a16="http://schemas.microsoft.com/office/drawing/2014/main" id="{AC91209C-4A42-65FE-469F-7CB4B24C44EF}"/>
              </a:ext>
            </a:extLst>
          </p:cNvPr>
          <p:cNvSpPr txBox="1"/>
          <p:nvPr/>
        </p:nvSpPr>
        <p:spPr>
          <a:xfrm>
            <a:off x="420012" y="129876"/>
            <a:ext cx="9819611" cy="769441"/>
          </a:xfrm>
          <a:prstGeom prst="rect">
            <a:avLst/>
          </a:prstGeom>
          <a:noFill/>
        </p:spPr>
        <p:txBody>
          <a:bodyPr wrap="none" rtlCol="0">
            <a:spAutoFit/>
          </a:bodyPr>
          <a:lstStyle/>
          <a:p>
            <a:r>
              <a:rPr lang="en-US" sz="4400" dirty="0"/>
              <a:t>How the Website Is Useful for the Brand </a:t>
            </a:r>
            <a:r>
              <a:rPr lang="en-IN" sz="4400" dirty="0"/>
              <a:t>:-</a:t>
            </a:r>
            <a:endParaRPr lang="en-IN" sz="3600" dirty="0">
              <a:latin typeface="Fira Sans Medium" panose="020B0603050000020004" pitchFamily="34" charset="0"/>
            </a:endParaRPr>
          </a:p>
        </p:txBody>
      </p:sp>
      <p:sp>
        <p:nvSpPr>
          <p:cNvPr id="33" name="TextBox 32">
            <a:extLst>
              <a:ext uri="{FF2B5EF4-FFF2-40B4-BE49-F238E27FC236}">
                <a16:creationId xmlns:a16="http://schemas.microsoft.com/office/drawing/2014/main" id="{AB6E8775-09B0-3237-F73D-F718DBC22869}"/>
              </a:ext>
            </a:extLst>
          </p:cNvPr>
          <p:cNvSpPr txBox="1"/>
          <p:nvPr/>
        </p:nvSpPr>
        <p:spPr>
          <a:xfrm>
            <a:off x="615954" y="1021464"/>
            <a:ext cx="8912467" cy="2308324"/>
          </a:xfrm>
          <a:prstGeom prst="rect">
            <a:avLst/>
          </a:prstGeom>
          <a:noFill/>
        </p:spPr>
        <p:txBody>
          <a:bodyPr wrap="square">
            <a:spAutoFit/>
          </a:bodyPr>
          <a:lstStyle/>
          <a:p>
            <a:pPr marL="285750" indent="-285750">
              <a:buFont typeface="Arial" panose="020B0604020202020204" pitchFamily="34" charset="0"/>
              <a:buChar char="•"/>
            </a:pPr>
            <a:r>
              <a:rPr lang="en-US" dirty="0"/>
              <a:t>The website acts as the main digital storefront, showcasing products, deals, and categories in one place.</a:t>
            </a:r>
          </a:p>
          <a:p>
            <a:pPr marL="285750" indent="-285750">
              <a:buFont typeface="Arial" panose="020B0604020202020204" pitchFamily="34" charset="0"/>
              <a:buChar char="•"/>
            </a:pPr>
            <a:r>
              <a:rPr lang="en-US" dirty="0"/>
              <a:t>It strengthens brand identity through consistent layout, colors, and product presentation.</a:t>
            </a:r>
          </a:p>
          <a:p>
            <a:pPr marL="285750" indent="-285750">
              <a:buFont typeface="Arial" panose="020B0604020202020204" pitchFamily="34" charset="0"/>
              <a:buChar char="•"/>
            </a:pPr>
            <a:r>
              <a:rPr lang="en-US" dirty="0"/>
              <a:t>Promotional sections (Best Sellers, Holiday Deals, New Arrivals) help drive sales and conversions.</a:t>
            </a:r>
          </a:p>
          <a:p>
            <a:pPr marL="285750" indent="-285750">
              <a:buFont typeface="Arial" panose="020B0604020202020204" pitchFamily="34" charset="0"/>
              <a:buChar char="•"/>
            </a:pPr>
            <a:r>
              <a:rPr lang="en-US" dirty="0"/>
              <a:t>The structured homepage allows the brand to highlight priority products and campaigns easily.</a:t>
            </a:r>
          </a:p>
          <a:p>
            <a:pPr marL="285750" indent="-285750">
              <a:buFont typeface="Arial" panose="020B0604020202020204" pitchFamily="34" charset="0"/>
              <a:buChar char="•"/>
            </a:pPr>
            <a:r>
              <a:rPr lang="en-US" dirty="0"/>
              <a:t>It builds credibility and trust by presenting the brand as professional and well-organized.</a:t>
            </a:r>
          </a:p>
        </p:txBody>
      </p:sp>
      <p:sp>
        <p:nvSpPr>
          <p:cNvPr id="5" name="TextBox 4">
            <a:extLst>
              <a:ext uri="{FF2B5EF4-FFF2-40B4-BE49-F238E27FC236}">
                <a16:creationId xmlns:a16="http://schemas.microsoft.com/office/drawing/2014/main" id="{88089ADC-6B57-F2AD-E90A-3B9755507E02}"/>
              </a:ext>
            </a:extLst>
          </p:cNvPr>
          <p:cNvSpPr txBox="1"/>
          <p:nvPr/>
        </p:nvSpPr>
        <p:spPr>
          <a:xfrm>
            <a:off x="420012" y="3528213"/>
            <a:ext cx="10610212" cy="769441"/>
          </a:xfrm>
          <a:prstGeom prst="rect">
            <a:avLst/>
          </a:prstGeom>
          <a:noFill/>
        </p:spPr>
        <p:txBody>
          <a:bodyPr wrap="none" rtlCol="0">
            <a:spAutoFit/>
          </a:bodyPr>
          <a:lstStyle/>
          <a:p>
            <a:r>
              <a:rPr lang="en-US" sz="4400" dirty="0"/>
              <a:t>How the Website Is Useful for the Audience </a:t>
            </a:r>
            <a:r>
              <a:rPr lang="en-IN" sz="4400" dirty="0"/>
              <a:t>:-</a:t>
            </a:r>
            <a:endParaRPr lang="en-IN" sz="3600" dirty="0">
              <a:latin typeface="Fira Sans Medium" panose="020B0603050000020004" pitchFamily="34" charset="0"/>
            </a:endParaRPr>
          </a:p>
        </p:txBody>
      </p:sp>
      <p:sp>
        <p:nvSpPr>
          <p:cNvPr id="10" name="TextBox 9">
            <a:extLst>
              <a:ext uri="{FF2B5EF4-FFF2-40B4-BE49-F238E27FC236}">
                <a16:creationId xmlns:a16="http://schemas.microsoft.com/office/drawing/2014/main" id="{08E8FB63-8BD6-89C3-1376-AC578BE43E1A}"/>
              </a:ext>
            </a:extLst>
          </p:cNvPr>
          <p:cNvSpPr txBox="1"/>
          <p:nvPr/>
        </p:nvSpPr>
        <p:spPr>
          <a:xfrm>
            <a:off x="615954" y="4419800"/>
            <a:ext cx="6316824" cy="2308324"/>
          </a:xfrm>
          <a:prstGeom prst="rect">
            <a:avLst/>
          </a:prstGeom>
          <a:noFill/>
        </p:spPr>
        <p:txBody>
          <a:bodyPr wrap="square">
            <a:spAutoFit/>
          </a:bodyPr>
          <a:lstStyle/>
          <a:p>
            <a:pPr marL="285750" indent="-285750">
              <a:buFont typeface="Arial" panose="020B0604020202020204" pitchFamily="34" charset="0"/>
              <a:buChar char="•"/>
            </a:pPr>
            <a:r>
              <a:rPr lang="en-US" dirty="0"/>
              <a:t>Users can quickly find products through clear categories and featured sections.</a:t>
            </a:r>
          </a:p>
          <a:p>
            <a:pPr marL="285750" indent="-285750">
              <a:buFont typeface="Arial" panose="020B0604020202020204" pitchFamily="34" charset="0"/>
              <a:buChar char="•"/>
            </a:pPr>
            <a:r>
              <a:rPr lang="en-US" dirty="0"/>
              <a:t>Deal-focused sections help customers save time and money.</a:t>
            </a:r>
          </a:p>
          <a:p>
            <a:pPr marL="285750" indent="-285750">
              <a:buFont typeface="Arial" panose="020B0604020202020204" pitchFamily="34" charset="0"/>
              <a:buChar char="•"/>
            </a:pPr>
            <a:r>
              <a:rPr lang="en-US" dirty="0"/>
              <a:t>Clean layout and visuals make browsing easy and enjoyable.</a:t>
            </a:r>
          </a:p>
          <a:p>
            <a:pPr marL="285750" indent="-285750">
              <a:buFont typeface="Arial" panose="020B0604020202020204" pitchFamily="34" charset="0"/>
              <a:buChar char="•"/>
            </a:pPr>
            <a:r>
              <a:rPr lang="en-US" dirty="0"/>
              <a:t>Product groupings (Books, Electronics, Fashion, Home) support simple decision-making.</a:t>
            </a:r>
          </a:p>
          <a:p>
            <a:pPr marL="285750" indent="-285750">
              <a:buFont typeface="Arial" panose="020B0604020202020204" pitchFamily="34" charset="0"/>
              <a:buChar char="•"/>
            </a:pPr>
            <a:r>
              <a:rPr lang="en-US" dirty="0"/>
              <a:t>Seasonal and trending sections keep users engaged and coming back.</a:t>
            </a:r>
          </a:p>
        </p:txBody>
      </p:sp>
    </p:spTree>
    <p:extLst>
      <p:ext uri="{BB962C8B-B14F-4D97-AF65-F5344CB8AC3E}">
        <p14:creationId xmlns:p14="http://schemas.microsoft.com/office/powerpoint/2010/main" val="29843726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3648</TotalTime>
  <Words>2199</Words>
  <Application>Microsoft Office PowerPoint</Application>
  <PresentationFormat>Widescreen</PresentationFormat>
  <Paragraphs>480</Paragraphs>
  <Slides>37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Roboto</vt:lpstr>
      <vt:lpstr>Calibri Light</vt:lpstr>
      <vt:lpstr>Calibri</vt:lpstr>
      <vt:lpstr>Fira Sans Medium</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Sapling Creations</dc:creator>
  <cp:lastModifiedBy>shubhamjadhav1602@outlook.com</cp:lastModifiedBy>
  <cp:revision>476</cp:revision>
  <dcterms:created xsi:type="dcterms:W3CDTF">2021-11-17T09:33:18Z</dcterms:created>
  <dcterms:modified xsi:type="dcterms:W3CDTF">2026-01-04T16:57:28Z</dcterms:modified>
</cp:coreProperties>
</file>